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Default Extension="ppm"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notesMasterIdLst>
    <p:notesMasterId r:id="rId12"/>
  </p:notesMasterIdLst>
  <p:sldIdLst>
    <p:sldId id="256" r:id="rId2"/>
    <p:sldId id="258" r:id="rId3"/>
    <p:sldId id="259" r:id="rId4"/>
    <p:sldId id="262" r:id="rId5"/>
    <p:sldId id="261" r:id="rId6"/>
    <p:sldId id="265" r:id="rId7"/>
    <p:sldId id="266" r:id="rId8"/>
    <p:sldId id="264" r:id="rId9"/>
    <p:sldId id="268" r:id="rId10"/>
    <p:sldId id="269"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86" d="100"/>
          <a:sy n="86" d="100"/>
        </p:scale>
        <p:origin x="56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5060AA7-B16C-40B2-A416-AD48FB7E3A57}" type="doc">
      <dgm:prSet loTypeId="urn:microsoft.com/office/officeart/2008/layout/RadialCluster" loCatId="relationship" qsTypeId="urn:microsoft.com/office/officeart/2005/8/quickstyle/simple1" qsCatId="simple" csTypeId="urn:microsoft.com/office/officeart/2005/8/colors/accent1_2" csCatId="accent1" phldr="1"/>
      <dgm:spPr/>
      <dgm:t>
        <a:bodyPr/>
        <a:lstStyle/>
        <a:p>
          <a:endParaRPr lang="en-ZA"/>
        </a:p>
      </dgm:t>
    </dgm:pt>
    <dgm:pt modelId="{436D1B0C-4295-4E7F-8499-4C579B10DE1C}">
      <dgm:prSet phldrT="[Text]"/>
      <dgm:spPr/>
      <dgm:t>
        <a:bodyPr/>
        <a:lstStyle/>
        <a:p>
          <a:r>
            <a:rPr lang="en-ZA" dirty="0"/>
            <a:t>Scoping Review</a:t>
          </a:r>
        </a:p>
      </dgm:t>
    </dgm:pt>
    <dgm:pt modelId="{E69AF663-87C5-4C25-8E40-4C8E1DB88387}" type="parTrans" cxnId="{4937C3B4-52C3-4CB3-BB97-F184B64CC814}">
      <dgm:prSet/>
      <dgm:spPr/>
      <dgm:t>
        <a:bodyPr/>
        <a:lstStyle/>
        <a:p>
          <a:endParaRPr lang="en-ZA"/>
        </a:p>
      </dgm:t>
    </dgm:pt>
    <dgm:pt modelId="{3976C530-C689-4D93-AE24-EA7948964A67}" type="sibTrans" cxnId="{4937C3B4-52C3-4CB3-BB97-F184B64CC814}">
      <dgm:prSet/>
      <dgm:spPr/>
      <dgm:t>
        <a:bodyPr/>
        <a:lstStyle/>
        <a:p>
          <a:endParaRPr lang="en-ZA"/>
        </a:p>
      </dgm:t>
    </dgm:pt>
    <dgm:pt modelId="{F4052921-F133-424C-9B3A-AFDCDA5856A8}">
      <dgm:prSet phldrT="[Text]"/>
      <dgm:spPr/>
      <dgm:t>
        <a:bodyPr/>
        <a:lstStyle/>
        <a:p>
          <a:r>
            <a:rPr lang="en-GB" dirty="0"/>
            <a:t>key question</a:t>
          </a:r>
          <a:endParaRPr lang="en-ZA" dirty="0"/>
        </a:p>
      </dgm:t>
    </dgm:pt>
    <dgm:pt modelId="{FFD6DFC4-89FF-4F22-851D-7459B8985CA7}" type="parTrans" cxnId="{2FE38465-29B4-4BC1-B7D7-A5EB61CEC6D9}">
      <dgm:prSet/>
      <dgm:spPr/>
      <dgm:t>
        <a:bodyPr/>
        <a:lstStyle/>
        <a:p>
          <a:endParaRPr lang="en-ZA"/>
        </a:p>
      </dgm:t>
    </dgm:pt>
    <dgm:pt modelId="{426C9D9B-6BC5-4127-9AF4-3117E5799123}" type="sibTrans" cxnId="{2FE38465-29B4-4BC1-B7D7-A5EB61CEC6D9}">
      <dgm:prSet/>
      <dgm:spPr/>
      <dgm:t>
        <a:bodyPr/>
        <a:lstStyle/>
        <a:p>
          <a:endParaRPr lang="en-ZA"/>
        </a:p>
      </dgm:t>
    </dgm:pt>
    <dgm:pt modelId="{EB670188-3A3E-4D26-8994-5356F7A98DE9}">
      <dgm:prSet phldrT="[Text]"/>
      <dgm:spPr/>
      <dgm:t>
        <a:bodyPr/>
        <a:lstStyle/>
        <a:p>
          <a:r>
            <a:rPr lang="en-GB" dirty="0"/>
            <a:t>strategy</a:t>
          </a:r>
          <a:endParaRPr lang="en-ZA" dirty="0"/>
        </a:p>
      </dgm:t>
    </dgm:pt>
    <dgm:pt modelId="{2677F7E6-73C4-4EB8-9BA6-86F8D2F3801B}" type="parTrans" cxnId="{D6E6966B-D96C-4D22-ACEA-670F74497644}">
      <dgm:prSet/>
      <dgm:spPr/>
      <dgm:t>
        <a:bodyPr/>
        <a:lstStyle/>
        <a:p>
          <a:endParaRPr lang="en-ZA"/>
        </a:p>
      </dgm:t>
    </dgm:pt>
    <dgm:pt modelId="{BDB5169C-B472-42E2-8C42-30944750AA95}" type="sibTrans" cxnId="{D6E6966B-D96C-4D22-ACEA-670F74497644}">
      <dgm:prSet/>
      <dgm:spPr/>
      <dgm:t>
        <a:bodyPr/>
        <a:lstStyle/>
        <a:p>
          <a:endParaRPr lang="en-ZA"/>
        </a:p>
      </dgm:t>
    </dgm:pt>
    <dgm:pt modelId="{3297C735-2BAE-4443-BCFE-0A53F80A33B6}">
      <dgm:prSet phldrT="[Text]"/>
      <dgm:spPr/>
      <dgm:t>
        <a:bodyPr/>
        <a:lstStyle/>
        <a:p>
          <a:r>
            <a:rPr lang="en-GB" dirty="0"/>
            <a:t>search terms</a:t>
          </a:r>
          <a:endParaRPr lang="en-ZA" dirty="0"/>
        </a:p>
      </dgm:t>
    </dgm:pt>
    <dgm:pt modelId="{43440AB9-151A-423B-BE3D-BAF04F9D6B5F}" type="parTrans" cxnId="{272E0CF5-BFEE-4A30-B9C0-EA610EE1B26B}">
      <dgm:prSet/>
      <dgm:spPr/>
      <dgm:t>
        <a:bodyPr/>
        <a:lstStyle/>
        <a:p>
          <a:endParaRPr lang="en-ZA"/>
        </a:p>
      </dgm:t>
    </dgm:pt>
    <dgm:pt modelId="{7EDF238F-62C1-4226-B19E-F5DBD5BE03A8}" type="sibTrans" cxnId="{272E0CF5-BFEE-4A30-B9C0-EA610EE1B26B}">
      <dgm:prSet/>
      <dgm:spPr/>
      <dgm:t>
        <a:bodyPr/>
        <a:lstStyle/>
        <a:p>
          <a:endParaRPr lang="en-ZA"/>
        </a:p>
      </dgm:t>
    </dgm:pt>
    <dgm:pt modelId="{C7C8D276-FC31-46F6-8DCB-DDFC903E0207}" type="pres">
      <dgm:prSet presAssocID="{05060AA7-B16C-40B2-A416-AD48FB7E3A57}" presName="Name0" presStyleCnt="0">
        <dgm:presLayoutVars>
          <dgm:chMax val="1"/>
          <dgm:chPref val="1"/>
          <dgm:dir/>
          <dgm:animOne val="branch"/>
          <dgm:animLvl val="lvl"/>
        </dgm:presLayoutVars>
      </dgm:prSet>
      <dgm:spPr/>
    </dgm:pt>
    <dgm:pt modelId="{2FA0070C-C735-4714-A656-C794A2C78B4C}" type="pres">
      <dgm:prSet presAssocID="{436D1B0C-4295-4E7F-8499-4C579B10DE1C}" presName="singleCycle" presStyleCnt="0"/>
      <dgm:spPr/>
    </dgm:pt>
    <dgm:pt modelId="{5540CD5D-4A8F-4212-B771-F445031BA594}" type="pres">
      <dgm:prSet presAssocID="{436D1B0C-4295-4E7F-8499-4C579B10DE1C}" presName="singleCenter" presStyleLbl="node1" presStyleIdx="0" presStyleCnt="4">
        <dgm:presLayoutVars>
          <dgm:chMax val="7"/>
          <dgm:chPref val="7"/>
        </dgm:presLayoutVars>
      </dgm:prSet>
      <dgm:spPr/>
    </dgm:pt>
    <dgm:pt modelId="{E2C8D1FB-3AD4-429D-B35A-9591C7FAA9E2}" type="pres">
      <dgm:prSet presAssocID="{FFD6DFC4-89FF-4F22-851D-7459B8985CA7}" presName="Name56" presStyleLbl="parChTrans1D2" presStyleIdx="0" presStyleCnt="3"/>
      <dgm:spPr/>
    </dgm:pt>
    <dgm:pt modelId="{7E8094B0-C5D1-49D2-B541-9979E8655201}" type="pres">
      <dgm:prSet presAssocID="{F4052921-F133-424C-9B3A-AFDCDA5856A8}" presName="text0" presStyleLbl="node1" presStyleIdx="1" presStyleCnt="4" custRadScaleRad="68275">
        <dgm:presLayoutVars>
          <dgm:bulletEnabled val="1"/>
        </dgm:presLayoutVars>
      </dgm:prSet>
      <dgm:spPr/>
    </dgm:pt>
    <dgm:pt modelId="{2D98D3B8-DF47-4D71-8B6D-7CFAFA4BF125}" type="pres">
      <dgm:prSet presAssocID="{2677F7E6-73C4-4EB8-9BA6-86F8D2F3801B}" presName="Name56" presStyleLbl="parChTrans1D2" presStyleIdx="1" presStyleCnt="3"/>
      <dgm:spPr/>
    </dgm:pt>
    <dgm:pt modelId="{548442CF-2229-4823-BC31-3FF5F82B9BA9}" type="pres">
      <dgm:prSet presAssocID="{EB670188-3A3E-4D26-8994-5356F7A98DE9}" presName="text0" presStyleLbl="node1" presStyleIdx="2" presStyleCnt="4" custRadScaleRad="88400" custRadScaleInc="7406">
        <dgm:presLayoutVars>
          <dgm:bulletEnabled val="1"/>
        </dgm:presLayoutVars>
      </dgm:prSet>
      <dgm:spPr/>
    </dgm:pt>
    <dgm:pt modelId="{01F9FE21-DE96-4BBE-B2D3-FD3F8002740A}" type="pres">
      <dgm:prSet presAssocID="{43440AB9-151A-423B-BE3D-BAF04F9D6B5F}" presName="Name56" presStyleLbl="parChTrans1D2" presStyleIdx="2" presStyleCnt="3"/>
      <dgm:spPr/>
    </dgm:pt>
    <dgm:pt modelId="{BF2D3652-A2E5-4176-82D4-B7A2553ACCA3}" type="pres">
      <dgm:prSet presAssocID="{3297C735-2BAE-4443-BCFE-0A53F80A33B6}" presName="text0" presStyleLbl="node1" presStyleIdx="3" presStyleCnt="4" custRadScaleRad="86984" custRadScaleInc="-8478">
        <dgm:presLayoutVars>
          <dgm:bulletEnabled val="1"/>
        </dgm:presLayoutVars>
      </dgm:prSet>
      <dgm:spPr/>
    </dgm:pt>
  </dgm:ptLst>
  <dgm:cxnLst>
    <dgm:cxn modelId="{326B6215-2C4B-418A-A675-359867BF201C}" type="presOf" srcId="{F4052921-F133-424C-9B3A-AFDCDA5856A8}" destId="{7E8094B0-C5D1-49D2-B541-9979E8655201}" srcOrd="0" destOrd="0" presId="urn:microsoft.com/office/officeart/2008/layout/RadialCluster"/>
    <dgm:cxn modelId="{3EA6583C-C06D-4555-B85D-CB5655425C4A}" type="presOf" srcId="{FFD6DFC4-89FF-4F22-851D-7459B8985CA7}" destId="{E2C8D1FB-3AD4-429D-B35A-9591C7FAA9E2}" srcOrd="0" destOrd="0" presId="urn:microsoft.com/office/officeart/2008/layout/RadialCluster"/>
    <dgm:cxn modelId="{2FE38465-29B4-4BC1-B7D7-A5EB61CEC6D9}" srcId="{436D1B0C-4295-4E7F-8499-4C579B10DE1C}" destId="{F4052921-F133-424C-9B3A-AFDCDA5856A8}" srcOrd="0" destOrd="0" parTransId="{FFD6DFC4-89FF-4F22-851D-7459B8985CA7}" sibTransId="{426C9D9B-6BC5-4127-9AF4-3117E5799123}"/>
    <dgm:cxn modelId="{D6E6966B-D96C-4D22-ACEA-670F74497644}" srcId="{436D1B0C-4295-4E7F-8499-4C579B10DE1C}" destId="{EB670188-3A3E-4D26-8994-5356F7A98DE9}" srcOrd="1" destOrd="0" parTransId="{2677F7E6-73C4-4EB8-9BA6-86F8D2F3801B}" sibTransId="{BDB5169C-B472-42E2-8C42-30944750AA95}"/>
    <dgm:cxn modelId="{02474174-4CF8-488B-AA36-6719E44ECBB9}" type="presOf" srcId="{43440AB9-151A-423B-BE3D-BAF04F9D6B5F}" destId="{01F9FE21-DE96-4BBE-B2D3-FD3F8002740A}" srcOrd="0" destOrd="0" presId="urn:microsoft.com/office/officeart/2008/layout/RadialCluster"/>
    <dgm:cxn modelId="{959E027C-9422-4624-B9D3-BAE5465AE81A}" type="presOf" srcId="{EB670188-3A3E-4D26-8994-5356F7A98DE9}" destId="{548442CF-2229-4823-BC31-3FF5F82B9BA9}" srcOrd="0" destOrd="0" presId="urn:microsoft.com/office/officeart/2008/layout/RadialCluster"/>
    <dgm:cxn modelId="{019F437F-DF94-478D-8068-28DA37CF1667}" type="presOf" srcId="{05060AA7-B16C-40B2-A416-AD48FB7E3A57}" destId="{C7C8D276-FC31-46F6-8DCB-DDFC903E0207}" srcOrd="0" destOrd="0" presId="urn:microsoft.com/office/officeart/2008/layout/RadialCluster"/>
    <dgm:cxn modelId="{F09F2195-A79C-40FE-A4AB-943AA8BC51FD}" type="presOf" srcId="{2677F7E6-73C4-4EB8-9BA6-86F8D2F3801B}" destId="{2D98D3B8-DF47-4D71-8B6D-7CFAFA4BF125}" srcOrd="0" destOrd="0" presId="urn:microsoft.com/office/officeart/2008/layout/RadialCluster"/>
    <dgm:cxn modelId="{5819609C-42DA-4382-82F2-E90444D60697}" type="presOf" srcId="{3297C735-2BAE-4443-BCFE-0A53F80A33B6}" destId="{BF2D3652-A2E5-4176-82D4-B7A2553ACCA3}" srcOrd="0" destOrd="0" presId="urn:microsoft.com/office/officeart/2008/layout/RadialCluster"/>
    <dgm:cxn modelId="{4937C3B4-52C3-4CB3-BB97-F184B64CC814}" srcId="{05060AA7-B16C-40B2-A416-AD48FB7E3A57}" destId="{436D1B0C-4295-4E7F-8499-4C579B10DE1C}" srcOrd="0" destOrd="0" parTransId="{E69AF663-87C5-4C25-8E40-4C8E1DB88387}" sibTransId="{3976C530-C689-4D93-AE24-EA7948964A67}"/>
    <dgm:cxn modelId="{8DA921D4-94C0-4A3E-9180-327F7BE0B302}" type="presOf" srcId="{436D1B0C-4295-4E7F-8499-4C579B10DE1C}" destId="{5540CD5D-4A8F-4212-B771-F445031BA594}" srcOrd="0" destOrd="0" presId="urn:microsoft.com/office/officeart/2008/layout/RadialCluster"/>
    <dgm:cxn modelId="{272E0CF5-BFEE-4A30-B9C0-EA610EE1B26B}" srcId="{436D1B0C-4295-4E7F-8499-4C579B10DE1C}" destId="{3297C735-2BAE-4443-BCFE-0A53F80A33B6}" srcOrd="2" destOrd="0" parTransId="{43440AB9-151A-423B-BE3D-BAF04F9D6B5F}" sibTransId="{7EDF238F-62C1-4226-B19E-F5DBD5BE03A8}"/>
    <dgm:cxn modelId="{B824E406-6510-41DA-90E2-B4378C2A4049}" type="presParOf" srcId="{C7C8D276-FC31-46F6-8DCB-DDFC903E0207}" destId="{2FA0070C-C735-4714-A656-C794A2C78B4C}" srcOrd="0" destOrd="0" presId="urn:microsoft.com/office/officeart/2008/layout/RadialCluster"/>
    <dgm:cxn modelId="{56BFCFAB-71E8-4575-A24C-576373B452E9}" type="presParOf" srcId="{2FA0070C-C735-4714-A656-C794A2C78B4C}" destId="{5540CD5D-4A8F-4212-B771-F445031BA594}" srcOrd="0" destOrd="0" presId="urn:microsoft.com/office/officeart/2008/layout/RadialCluster"/>
    <dgm:cxn modelId="{CA8C1E89-647A-4375-BA9F-91699F32C8FB}" type="presParOf" srcId="{2FA0070C-C735-4714-A656-C794A2C78B4C}" destId="{E2C8D1FB-3AD4-429D-B35A-9591C7FAA9E2}" srcOrd="1" destOrd="0" presId="urn:microsoft.com/office/officeart/2008/layout/RadialCluster"/>
    <dgm:cxn modelId="{567448C6-774C-45DF-9B74-CB0695A4D77C}" type="presParOf" srcId="{2FA0070C-C735-4714-A656-C794A2C78B4C}" destId="{7E8094B0-C5D1-49D2-B541-9979E8655201}" srcOrd="2" destOrd="0" presId="urn:microsoft.com/office/officeart/2008/layout/RadialCluster"/>
    <dgm:cxn modelId="{E2F13F4A-DF35-446A-9646-CF9104C33895}" type="presParOf" srcId="{2FA0070C-C735-4714-A656-C794A2C78B4C}" destId="{2D98D3B8-DF47-4D71-8B6D-7CFAFA4BF125}" srcOrd="3" destOrd="0" presId="urn:microsoft.com/office/officeart/2008/layout/RadialCluster"/>
    <dgm:cxn modelId="{4FBE936E-0B16-4DBB-8F09-6F892B853C02}" type="presParOf" srcId="{2FA0070C-C735-4714-A656-C794A2C78B4C}" destId="{548442CF-2229-4823-BC31-3FF5F82B9BA9}" srcOrd="4" destOrd="0" presId="urn:microsoft.com/office/officeart/2008/layout/RadialCluster"/>
    <dgm:cxn modelId="{DF375B9A-08A4-4D3F-B8E0-98EFF6619D06}" type="presParOf" srcId="{2FA0070C-C735-4714-A656-C794A2C78B4C}" destId="{01F9FE21-DE96-4BBE-B2D3-FD3F8002740A}" srcOrd="5" destOrd="0" presId="urn:microsoft.com/office/officeart/2008/layout/RadialCluster"/>
    <dgm:cxn modelId="{88E50ABF-2DE5-499C-BBE7-36FC656DB940}" type="presParOf" srcId="{2FA0070C-C735-4714-A656-C794A2C78B4C}" destId="{BF2D3652-A2E5-4176-82D4-B7A2553ACCA3}" srcOrd="6" destOrd="0" presId="urn:microsoft.com/office/officeart/2008/layout/RadialCluster"/>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40CD5D-4A8F-4212-B771-F445031BA594}">
      <dsp:nvSpPr>
        <dsp:cNvPr id="0" name=""/>
        <dsp:cNvSpPr/>
      </dsp:nvSpPr>
      <dsp:spPr>
        <a:xfrm>
          <a:off x="1669474" y="1438858"/>
          <a:ext cx="927828" cy="927828"/>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755650">
            <a:lnSpc>
              <a:spcPct val="90000"/>
            </a:lnSpc>
            <a:spcBef>
              <a:spcPct val="0"/>
            </a:spcBef>
            <a:spcAft>
              <a:spcPct val="35000"/>
            </a:spcAft>
            <a:buNone/>
          </a:pPr>
          <a:r>
            <a:rPr lang="en-ZA" sz="1700" kern="1200" dirty="0"/>
            <a:t>Scoping Review</a:t>
          </a:r>
        </a:p>
      </dsp:txBody>
      <dsp:txXfrm>
        <a:off x="1714767" y="1484151"/>
        <a:ext cx="837242" cy="837242"/>
      </dsp:txXfrm>
    </dsp:sp>
    <dsp:sp modelId="{E2C8D1FB-3AD4-429D-B35A-9591C7FAA9E2}">
      <dsp:nvSpPr>
        <dsp:cNvPr id="0" name=""/>
        <dsp:cNvSpPr/>
      </dsp:nvSpPr>
      <dsp:spPr>
        <a:xfrm rot="16200000">
          <a:off x="2034103" y="1339572"/>
          <a:ext cx="198570" cy="0"/>
        </a:xfrm>
        <a:custGeom>
          <a:avLst/>
          <a:gdLst/>
          <a:ahLst/>
          <a:cxnLst/>
          <a:rect l="0" t="0" r="0" b="0"/>
          <a:pathLst>
            <a:path>
              <a:moveTo>
                <a:pt x="0" y="0"/>
              </a:moveTo>
              <a:lnTo>
                <a:pt x="198570" y="0"/>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E8094B0-C5D1-49D2-B541-9979E8655201}">
      <dsp:nvSpPr>
        <dsp:cNvPr id="0" name=""/>
        <dsp:cNvSpPr/>
      </dsp:nvSpPr>
      <dsp:spPr>
        <a:xfrm>
          <a:off x="1822566" y="618642"/>
          <a:ext cx="621644" cy="621644"/>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488950">
            <a:lnSpc>
              <a:spcPct val="90000"/>
            </a:lnSpc>
            <a:spcBef>
              <a:spcPct val="0"/>
            </a:spcBef>
            <a:spcAft>
              <a:spcPct val="35000"/>
            </a:spcAft>
            <a:buNone/>
          </a:pPr>
          <a:r>
            <a:rPr lang="en-GB" sz="1100" kern="1200" dirty="0"/>
            <a:t>key question</a:t>
          </a:r>
          <a:endParaRPr lang="en-ZA" sz="1100" kern="1200" dirty="0"/>
        </a:p>
      </dsp:txBody>
      <dsp:txXfrm>
        <a:off x="1852912" y="648988"/>
        <a:ext cx="560952" cy="560952"/>
      </dsp:txXfrm>
    </dsp:sp>
    <dsp:sp modelId="{2D98D3B8-DF47-4D71-8B6D-7CFAFA4BF125}">
      <dsp:nvSpPr>
        <dsp:cNvPr id="0" name=""/>
        <dsp:cNvSpPr/>
      </dsp:nvSpPr>
      <dsp:spPr>
        <a:xfrm rot="2066616">
          <a:off x="2569185" y="2311651"/>
          <a:ext cx="320768" cy="0"/>
        </a:xfrm>
        <a:custGeom>
          <a:avLst/>
          <a:gdLst/>
          <a:ahLst/>
          <a:cxnLst/>
          <a:rect l="0" t="0" r="0" b="0"/>
          <a:pathLst>
            <a:path>
              <a:moveTo>
                <a:pt x="0" y="0"/>
              </a:moveTo>
              <a:lnTo>
                <a:pt x="320768" y="0"/>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48442CF-2229-4823-BC31-3FF5F82B9BA9}">
      <dsp:nvSpPr>
        <dsp:cNvPr id="0" name=""/>
        <dsp:cNvSpPr/>
      </dsp:nvSpPr>
      <dsp:spPr>
        <a:xfrm>
          <a:off x="2861835" y="2304714"/>
          <a:ext cx="621644" cy="621644"/>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488950">
            <a:lnSpc>
              <a:spcPct val="90000"/>
            </a:lnSpc>
            <a:spcBef>
              <a:spcPct val="0"/>
            </a:spcBef>
            <a:spcAft>
              <a:spcPct val="35000"/>
            </a:spcAft>
            <a:buNone/>
          </a:pPr>
          <a:r>
            <a:rPr lang="en-GB" sz="1100" kern="1200" dirty="0"/>
            <a:t>strategy</a:t>
          </a:r>
          <a:endParaRPr lang="en-ZA" sz="1100" kern="1200" dirty="0"/>
        </a:p>
      </dsp:txBody>
      <dsp:txXfrm>
        <a:off x="2892181" y="2335060"/>
        <a:ext cx="560952" cy="560952"/>
      </dsp:txXfrm>
    </dsp:sp>
    <dsp:sp modelId="{01F9FE21-DE96-4BBE-B2D3-FD3F8002740A}">
      <dsp:nvSpPr>
        <dsp:cNvPr id="0" name=""/>
        <dsp:cNvSpPr/>
      </dsp:nvSpPr>
      <dsp:spPr>
        <a:xfrm rot="8694792">
          <a:off x="1402884" y="2312934"/>
          <a:ext cx="293233" cy="0"/>
        </a:xfrm>
        <a:custGeom>
          <a:avLst/>
          <a:gdLst/>
          <a:ahLst/>
          <a:cxnLst/>
          <a:rect l="0" t="0" r="0" b="0"/>
          <a:pathLst>
            <a:path>
              <a:moveTo>
                <a:pt x="0" y="0"/>
              </a:moveTo>
              <a:lnTo>
                <a:pt x="293233" y="0"/>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F2D3652-A2E5-4176-82D4-B7A2553ACCA3}">
      <dsp:nvSpPr>
        <dsp:cNvPr id="0" name=""/>
        <dsp:cNvSpPr/>
      </dsp:nvSpPr>
      <dsp:spPr>
        <a:xfrm>
          <a:off x="807882" y="2304732"/>
          <a:ext cx="621644" cy="621644"/>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622300">
            <a:lnSpc>
              <a:spcPct val="90000"/>
            </a:lnSpc>
            <a:spcBef>
              <a:spcPct val="0"/>
            </a:spcBef>
            <a:spcAft>
              <a:spcPct val="35000"/>
            </a:spcAft>
            <a:buNone/>
          </a:pPr>
          <a:r>
            <a:rPr lang="en-GB" sz="1400" kern="1200" dirty="0"/>
            <a:t>search terms</a:t>
          </a:r>
          <a:endParaRPr lang="en-ZA" sz="1400" kern="1200" dirty="0"/>
        </a:p>
      </dsp:txBody>
      <dsp:txXfrm>
        <a:off x="838228" y="2335078"/>
        <a:ext cx="560952" cy="560952"/>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29124D-FDC8-481F-832D-F031E717DEE3}" type="datetimeFigureOut">
              <a:rPr lang="en-ZA" smtClean="0"/>
              <a:t>2021/07/04</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D8993D-33E9-4044-BAA4-64AB1051FBEA}" type="slidenum">
              <a:rPr lang="en-ZA" smtClean="0"/>
              <a:t>‹#›</a:t>
            </a:fld>
            <a:endParaRPr lang="en-ZA"/>
          </a:p>
        </p:txBody>
      </p:sp>
    </p:spTree>
    <p:extLst>
      <p:ext uri="{BB962C8B-B14F-4D97-AF65-F5344CB8AC3E}">
        <p14:creationId xmlns:p14="http://schemas.microsoft.com/office/powerpoint/2010/main" val="917044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b="1" dirty="0"/>
              <a:t>Technology</a:t>
            </a:r>
          </a:p>
          <a:p>
            <a:r>
              <a:rPr lang="en-ZA" dirty="0"/>
              <a:t>Major impact of technology on teaching and learning globally</a:t>
            </a:r>
          </a:p>
          <a:p>
            <a:r>
              <a:rPr lang="en-ZA" dirty="0"/>
              <a:t>Everyone needs to be IT competent at least to a minimum level</a:t>
            </a:r>
          </a:p>
          <a:p>
            <a:r>
              <a:rPr lang="en-ZA" dirty="0"/>
              <a:t>Every year brings one new technology tool or more for HE</a:t>
            </a:r>
          </a:p>
          <a:p>
            <a:r>
              <a:rPr lang="en-ZA" dirty="0"/>
              <a:t>Negative – tremendous growth of plagiarism as its easy to copy from the internet</a:t>
            </a:r>
          </a:p>
          <a:p>
            <a:endParaRPr lang="en-ZA" dirty="0"/>
          </a:p>
          <a:p>
            <a:pPr marL="0" marR="0" lvl="0" indent="0" algn="l" defTabSz="914400" rtl="0" eaLnBrk="1" fontAlgn="auto" latinLnBrk="0" hangingPunct="1">
              <a:lnSpc>
                <a:spcPct val="100000"/>
              </a:lnSpc>
              <a:spcBef>
                <a:spcPts val="0"/>
              </a:spcBef>
              <a:spcAft>
                <a:spcPts val="0"/>
              </a:spcAft>
              <a:buClrTx/>
              <a:buSzTx/>
              <a:buFontTx/>
              <a:buNone/>
              <a:tabLst/>
              <a:defRPr/>
            </a:pPr>
            <a:r>
              <a:rPr lang="en-ZA" b="1" dirty="0"/>
              <a:t>Online education</a:t>
            </a:r>
          </a:p>
          <a:p>
            <a:r>
              <a:rPr lang="en-ZA" dirty="0"/>
              <a:t>Largely because of globalization and technology, this is the growth area for the future</a:t>
            </a:r>
          </a:p>
          <a:p>
            <a:r>
              <a:rPr lang="en-ZA" dirty="0"/>
              <a:t>Blended learning</a:t>
            </a:r>
          </a:p>
        </p:txBody>
      </p:sp>
      <p:sp>
        <p:nvSpPr>
          <p:cNvPr id="4" name="Slide Number Placeholder 3"/>
          <p:cNvSpPr>
            <a:spLocks noGrp="1"/>
          </p:cNvSpPr>
          <p:nvPr>
            <p:ph type="sldNum" sz="quarter" idx="5"/>
          </p:nvPr>
        </p:nvSpPr>
        <p:spPr/>
        <p:txBody>
          <a:bodyPr/>
          <a:lstStyle/>
          <a:p>
            <a:fld id="{98D8993D-33E9-4044-BAA4-64AB1051FBEA}" type="slidenum">
              <a:rPr lang="en-ZA" smtClean="0"/>
              <a:t>3</a:t>
            </a:fld>
            <a:endParaRPr lang="en-ZA"/>
          </a:p>
        </p:txBody>
      </p:sp>
    </p:spTree>
    <p:extLst>
      <p:ext uri="{BB962C8B-B14F-4D97-AF65-F5344CB8AC3E}">
        <p14:creationId xmlns:p14="http://schemas.microsoft.com/office/powerpoint/2010/main" val="5655897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7/4/2021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7/4/2021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7/4/2021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7/4/2021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7/4/2021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7/4/2021</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7/4/2021</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7/4/2021</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7/4/2021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7/4/2021</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7/4/2021</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7/4/2021</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doi.org/10.1111/j.1468-2273.2010.00459.x" TargetMode="External"/><Relationship Id="rId3" Type="http://schemas.openxmlformats.org/officeDocument/2006/relationships/hyperlink" Target="https://doi.org/10.1080/13562517.2016.1160217" TargetMode="External"/><Relationship Id="rId7" Type="http://schemas.openxmlformats.org/officeDocument/2006/relationships/hyperlink" Target="doi:%2010.5480/14-1492" TargetMode="External"/><Relationship Id="rId2" Type="http://schemas.openxmlformats.org/officeDocument/2006/relationships/hyperlink" Target="http://journals.uofg.edu.sd/index.php/gjhs/article/view/399" TargetMode="External"/><Relationship Id="rId1" Type="http://schemas.openxmlformats.org/officeDocument/2006/relationships/slideLayout" Target="../slideLayouts/slideLayout6.xml"/><Relationship Id="rId6" Type="http://schemas.openxmlformats.org/officeDocument/2006/relationships/hyperlink" Target="https://ukzn-dspace.ukzn.ac.za/handle/10413/15678" TargetMode="External"/><Relationship Id="rId5" Type="http://schemas.openxmlformats.org/officeDocument/2006/relationships/hyperlink" Target="https://eric.ed.gov/?id=ED573630" TargetMode="External"/><Relationship Id="rId10" Type="http://schemas.openxmlformats.org/officeDocument/2006/relationships/hyperlink" Target="https://doi.org/10.1016/j.nedt.2009.11.004" TargetMode="External"/><Relationship Id="rId4" Type="http://schemas.openxmlformats.org/officeDocument/2006/relationships/hyperlink" Target="https://link.springer.com/content/pdf/10.1007/BF00138871.pdf" TargetMode="External"/><Relationship Id="rId9" Type="http://schemas.openxmlformats.org/officeDocument/2006/relationships/hyperlink" Target="file:///C:\Users\katlegomthimunye\Library\Mobile%20Documents\com~apple~CloudDocs\Research%20Supervission%20\Gabieba%20Abstract%20screening%20\DOI%2010.1007\s10734-012-9601-9"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0.png"/><Relationship Id="rId7" Type="http://schemas.openxmlformats.org/officeDocument/2006/relationships/diagramColors" Target="../diagrams/colors1.xml"/><Relationship Id="rId2" Type="http://schemas.openxmlformats.org/officeDocument/2006/relationships/image" Target="../media/image9.ppm"/><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7736E-4DEB-4B85-A5E4-AA743A060DAC}"/>
              </a:ext>
            </a:extLst>
          </p:cNvPr>
          <p:cNvSpPr>
            <a:spLocks noGrp="1"/>
          </p:cNvSpPr>
          <p:nvPr>
            <p:ph type="ctrTitle"/>
          </p:nvPr>
        </p:nvSpPr>
        <p:spPr/>
        <p:txBody>
          <a:bodyPr>
            <a:normAutofit/>
          </a:bodyPr>
          <a:lstStyle/>
          <a:p>
            <a:r>
              <a:rPr lang="en-GB" sz="4000" b="1" dirty="0"/>
              <a:t>Title: </a:t>
            </a:r>
            <a:r>
              <a:rPr lang="en-ZA" sz="4000" b="1" dirty="0"/>
              <a:t>Theoretical assessment design: Best practices in pre-registration nursing education.</a:t>
            </a:r>
            <a:br>
              <a:rPr lang="en-ZA" b="1" dirty="0"/>
            </a:br>
            <a:endParaRPr lang="en-ZA" dirty="0"/>
          </a:p>
        </p:txBody>
      </p:sp>
      <p:sp>
        <p:nvSpPr>
          <p:cNvPr id="3" name="Subtitle 2">
            <a:extLst>
              <a:ext uri="{FF2B5EF4-FFF2-40B4-BE49-F238E27FC236}">
                <a16:creationId xmlns:a16="http://schemas.microsoft.com/office/drawing/2014/main" id="{1F4500C6-4C64-4066-B282-72952E2989FC}"/>
              </a:ext>
            </a:extLst>
          </p:cNvPr>
          <p:cNvSpPr>
            <a:spLocks noGrp="1"/>
          </p:cNvSpPr>
          <p:nvPr>
            <p:ph type="subTitle" idx="1"/>
          </p:nvPr>
        </p:nvSpPr>
        <p:spPr>
          <a:xfrm>
            <a:off x="895739" y="4553712"/>
            <a:ext cx="7249885" cy="1389888"/>
          </a:xfrm>
        </p:spPr>
        <p:txBody>
          <a:bodyPr>
            <a:normAutofit/>
          </a:bodyPr>
          <a:lstStyle/>
          <a:p>
            <a:r>
              <a:rPr lang="en-US" sz="1700" b="1" dirty="0"/>
              <a:t>Name</a:t>
            </a:r>
            <a:r>
              <a:rPr lang="en-US" sz="1700" dirty="0"/>
              <a:t>:  Gabieba Donough Doctoral Candidate (UWC, South Africa)</a:t>
            </a:r>
          </a:p>
          <a:p>
            <a:r>
              <a:rPr lang="en-US" sz="1700" b="1" dirty="0"/>
              <a:t>Supervisor</a:t>
            </a:r>
            <a:r>
              <a:rPr lang="en-US" sz="1700" dirty="0"/>
              <a:t>: Professor F. Daniels (UWC, South Africa)</a:t>
            </a:r>
            <a:endParaRPr lang="en-ZA" sz="1700" dirty="0"/>
          </a:p>
          <a:p>
            <a:r>
              <a:rPr lang="en-US" sz="1700" b="1" dirty="0"/>
              <a:t>Co-supervisor</a:t>
            </a:r>
            <a:r>
              <a:rPr lang="en-US" sz="1700" dirty="0"/>
              <a:t>: Dr K </a:t>
            </a:r>
            <a:r>
              <a:rPr lang="en-US" sz="1700" dirty="0" err="1"/>
              <a:t>Mthimunye</a:t>
            </a:r>
            <a:r>
              <a:rPr lang="en-US" sz="1700" dirty="0"/>
              <a:t> (UH, United Kingdom )</a:t>
            </a:r>
            <a:endParaRPr lang="en-ZA" sz="1700" dirty="0"/>
          </a:p>
          <a:p>
            <a:endParaRPr lang="en-ZA" dirty="0"/>
          </a:p>
        </p:txBody>
      </p:sp>
    </p:spTree>
    <p:extLst>
      <p:ext uri="{BB962C8B-B14F-4D97-AF65-F5344CB8AC3E}">
        <p14:creationId xmlns:p14="http://schemas.microsoft.com/office/powerpoint/2010/main" val="36908518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0FD10-BE67-4AD2-8B8E-A317D9966BF5}"/>
              </a:ext>
            </a:extLst>
          </p:cNvPr>
          <p:cNvSpPr>
            <a:spLocks noGrp="1"/>
          </p:cNvSpPr>
          <p:nvPr>
            <p:ph type="title"/>
          </p:nvPr>
        </p:nvSpPr>
        <p:spPr/>
        <p:txBody>
          <a:bodyPr/>
          <a:lstStyle/>
          <a:p>
            <a:r>
              <a:rPr lang="en-GB" b="1" dirty="0"/>
              <a:t>References/</a:t>
            </a:r>
            <a:br>
              <a:rPr lang="en-GB" b="1" dirty="0"/>
            </a:br>
            <a:r>
              <a:rPr lang="en-GB" b="1" dirty="0"/>
              <a:t>Bibliography:</a:t>
            </a:r>
            <a:br>
              <a:rPr lang="en-ZA" dirty="0"/>
            </a:br>
            <a:endParaRPr lang="en-ZA" dirty="0"/>
          </a:p>
        </p:txBody>
      </p:sp>
      <p:sp>
        <p:nvSpPr>
          <p:cNvPr id="3" name="Rectangle 2">
            <a:extLst>
              <a:ext uri="{FF2B5EF4-FFF2-40B4-BE49-F238E27FC236}">
                <a16:creationId xmlns:a16="http://schemas.microsoft.com/office/drawing/2014/main" id="{86F2FB73-F775-47A6-9486-98FC8E97E9C0}"/>
              </a:ext>
            </a:extLst>
          </p:cNvPr>
          <p:cNvSpPr/>
          <p:nvPr/>
        </p:nvSpPr>
        <p:spPr>
          <a:xfrm>
            <a:off x="3486538" y="213953"/>
            <a:ext cx="8521959" cy="6430094"/>
          </a:xfrm>
          <a:prstGeom prst="rect">
            <a:avLst/>
          </a:prstGeom>
        </p:spPr>
        <p:txBody>
          <a:bodyPr wrap="square">
            <a:spAutoFit/>
          </a:bodyPr>
          <a:lstStyle/>
          <a:p>
            <a:pPr marL="457200" indent="-457200">
              <a:lnSpc>
                <a:spcPct val="150000"/>
              </a:lnSpc>
              <a:spcAft>
                <a:spcPts val="0"/>
              </a:spcAft>
            </a:pPr>
            <a:r>
              <a:rPr lang="en-US" sz="1200" dirty="0">
                <a:latin typeface="Times New Roman" panose="02020603050405020304" pitchFamily="18" charset="0"/>
                <a:ea typeface="Calibri" panose="020F0502020204030204" pitchFamily="34" charset="0"/>
              </a:rPr>
              <a:t> Abdalla, M. E. (2013). Multiple Choice Questions Revisited: Improvement of Validity for Fair Tests. </a:t>
            </a:r>
            <a:r>
              <a:rPr lang="en-US" sz="1200" i="1" dirty="0">
                <a:latin typeface="Times New Roman" panose="02020603050405020304" pitchFamily="18" charset="0"/>
                <a:ea typeface="Calibri" panose="020F0502020204030204" pitchFamily="34" charset="0"/>
              </a:rPr>
              <a:t>Gezira Journal of Health Sciences</a:t>
            </a:r>
            <a:r>
              <a:rPr lang="en-US" sz="1200" dirty="0">
                <a:latin typeface="Times New Roman" panose="02020603050405020304" pitchFamily="18" charset="0"/>
                <a:ea typeface="Calibri" panose="020F0502020204030204" pitchFamily="34" charset="0"/>
              </a:rPr>
              <a:t>,</a:t>
            </a:r>
            <a:r>
              <a:rPr lang="en-US" sz="1200" i="1" dirty="0">
                <a:latin typeface="Times New Roman" panose="02020603050405020304" pitchFamily="18" charset="0"/>
                <a:ea typeface="Calibri" panose="020F0502020204030204" pitchFamily="34" charset="0"/>
              </a:rPr>
              <a:t> 9</a:t>
            </a:r>
            <a:r>
              <a:rPr lang="en-US" sz="1200" dirty="0">
                <a:latin typeface="Times New Roman" panose="02020603050405020304" pitchFamily="18" charset="0"/>
                <a:ea typeface="Calibri" panose="020F0502020204030204" pitchFamily="34" charset="0"/>
              </a:rPr>
              <a:t>(1), 1. </a:t>
            </a:r>
            <a:r>
              <a:rPr lang="en-US" sz="1200" u="sng" dirty="0">
                <a:solidFill>
                  <a:srgbClr val="0000FF"/>
                </a:solidFill>
                <a:latin typeface="Times New Roman" panose="02020603050405020304" pitchFamily="18" charset="0"/>
                <a:ea typeface="Calibri" panose="020F0502020204030204" pitchFamily="34" charset="0"/>
                <a:hlinkClick r:id="rId2">
                  <a:extLst>
                    <a:ext uri="{A12FA001-AC4F-418D-AE19-62706E023703}">
                      <ahyp:hlinkClr xmlns:ahyp="http://schemas.microsoft.com/office/drawing/2018/hyperlinkcolor" val="tx"/>
                    </a:ext>
                  </a:extLst>
                </a:hlinkClick>
              </a:rPr>
              <a:t>http://journals.uofg.edu.sd/index.php/gjhs/article/view/399</a:t>
            </a:r>
            <a:endParaRPr lang="en-ZA" sz="1200" dirty="0">
              <a:latin typeface="Times New Roman" panose="02020603050405020304" pitchFamily="18" charset="0"/>
              <a:ea typeface="Calibri" panose="020F0502020204030204" pitchFamily="34" charset="0"/>
            </a:endParaRPr>
          </a:p>
          <a:p>
            <a:pPr marL="457200" indent="-457200">
              <a:lnSpc>
                <a:spcPct val="150000"/>
              </a:lnSpc>
              <a:spcAft>
                <a:spcPts val="0"/>
              </a:spcAft>
            </a:pPr>
            <a:r>
              <a:rPr lang="en-US" sz="1200" dirty="0">
                <a:latin typeface="Times New Roman" panose="02020603050405020304" pitchFamily="18" charset="0"/>
                <a:ea typeface="Calibri" panose="020F0502020204030204" pitchFamily="34" charset="0"/>
              </a:rPr>
              <a:t>Bearman, M., Dawson, P., </a:t>
            </a:r>
            <a:r>
              <a:rPr lang="en-US" sz="1200" dirty="0" err="1">
                <a:latin typeface="Times New Roman" panose="02020603050405020304" pitchFamily="18" charset="0"/>
                <a:ea typeface="Calibri" panose="020F0502020204030204" pitchFamily="34" charset="0"/>
              </a:rPr>
              <a:t>Boud</a:t>
            </a:r>
            <a:r>
              <a:rPr lang="en-US" sz="1200" dirty="0">
                <a:latin typeface="Times New Roman" panose="02020603050405020304" pitchFamily="18" charset="0"/>
                <a:ea typeface="Calibri" panose="020F0502020204030204" pitchFamily="34" charset="0"/>
              </a:rPr>
              <a:t>, D., Bennett, S., Hall, M., &amp; Molloy, E. (2016). Support for assessment practice: developing the Assessment Design Decisions Framework. </a:t>
            </a:r>
            <a:r>
              <a:rPr lang="en-US" sz="1200" i="1" dirty="0">
                <a:latin typeface="Times New Roman" panose="02020603050405020304" pitchFamily="18" charset="0"/>
                <a:ea typeface="Calibri" panose="020F0502020204030204" pitchFamily="34" charset="0"/>
              </a:rPr>
              <a:t>Teaching in Higher Education</a:t>
            </a:r>
            <a:r>
              <a:rPr lang="en-US" sz="1200" dirty="0">
                <a:latin typeface="Times New Roman" panose="02020603050405020304" pitchFamily="18" charset="0"/>
                <a:ea typeface="Calibri" panose="020F0502020204030204" pitchFamily="34" charset="0"/>
              </a:rPr>
              <a:t>,</a:t>
            </a:r>
            <a:r>
              <a:rPr lang="en-US" sz="1200" i="1" dirty="0">
                <a:latin typeface="Times New Roman" panose="02020603050405020304" pitchFamily="18" charset="0"/>
                <a:ea typeface="Calibri" panose="020F0502020204030204" pitchFamily="34" charset="0"/>
              </a:rPr>
              <a:t> 21</a:t>
            </a:r>
            <a:r>
              <a:rPr lang="en-US" sz="1200" dirty="0">
                <a:latin typeface="Times New Roman" panose="02020603050405020304" pitchFamily="18" charset="0"/>
                <a:ea typeface="Calibri" panose="020F0502020204030204" pitchFamily="34" charset="0"/>
              </a:rPr>
              <a:t>(5), 545-556. </a:t>
            </a:r>
            <a:r>
              <a:rPr lang="en-US" sz="1200" u="sng" dirty="0">
                <a:solidFill>
                  <a:srgbClr val="0000FF"/>
                </a:solidFill>
                <a:latin typeface="Times New Roman" panose="02020603050405020304" pitchFamily="18" charset="0"/>
                <a:ea typeface="Calibri" panose="020F0502020204030204" pitchFamily="34" charset="0"/>
                <a:hlinkClick r:id="rId3">
                  <a:extLst>
                    <a:ext uri="{A12FA001-AC4F-418D-AE19-62706E023703}">
                      <ahyp:hlinkClr xmlns:ahyp="http://schemas.microsoft.com/office/drawing/2018/hyperlinkcolor" val="tx"/>
                    </a:ext>
                  </a:extLst>
                </a:hlinkClick>
              </a:rPr>
              <a:t>https://doi.org/10.1080/13562517.2016.1160217</a:t>
            </a:r>
            <a:r>
              <a:rPr lang="en-US" sz="1200" u="sng" dirty="0">
                <a:solidFill>
                  <a:srgbClr val="4472C4"/>
                </a:solidFill>
                <a:latin typeface="Times New Roman" panose="02020603050405020304" pitchFamily="18" charset="0"/>
                <a:ea typeface="Calibri" panose="020F0502020204030204" pitchFamily="34" charset="0"/>
              </a:rPr>
              <a:t> </a:t>
            </a:r>
            <a:endParaRPr lang="en-ZA" sz="1200" dirty="0">
              <a:latin typeface="Times New Roman" panose="02020603050405020304" pitchFamily="18" charset="0"/>
              <a:ea typeface="Calibri" panose="020F0502020204030204" pitchFamily="34" charset="0"/>
            </a:endParaRPr>
          </a:p>
          <a:p>
            <a:pPr marL="457200" indent="-457200">
              <a:lnSpc>
                <a:spcPct val="150000"/>
              </a:lnSpc>
              <a:spcAft>
                <a:spcPts val="0"/>
              </a:spcAft>
            </a:pPr>
            <a:r>
              <a:rPr lang="en-US" sz="1200" dirty="0">
                <a:latin typeface="Times New Roman" panose="02020603050405020304" pitchFamily="18" charset="0"/>
                <a:ea typeface="Calibri" panose="020F0502020204030204" pitchFamily="34" charset="0"/>
              </a:rPr>
              <a:t>Biggs, J. (1996). Enhancing teaching through constructive alignment. </a:t>
            </a:r>
            <a:r>
              <a:rPr lang="en-US" sz="1200" i="1" dirty="0">
                <a:latin typeface="Times New Roman" panose="02020603050405020304" pitchFamily="18" charset="0"/>
                <a:ea typeface="Calibri" panose="020F0502020204030204" pitchFamily="34" charset="0"/>
              </a:rPr>
              <a:t>Higher Education</a:t>
            </a:r>
            <a:r>
              <a:rPr lang="en-US" sz="1200" dirty="0">
                <a:latin typeface="Times New Roman" panose="02020603050405020304" pitchFamily="18" charset="0"/>
                <a:ea typeface="Calibri" panose="020F0502020204030204" pitchFamily="34" charset="0"/>
              </a:rPr>
              <a:t>,</a:t>
            </a:r>
            <a:r>
              <a:rPr lang="en-US" sz="1200" i="1" dirty="0">
                <a:latin typeface="Times New Roman" panose="02020603050405020304" pitchFamily="18" charset="0"/>
                <a:ea typeface="Calibri" panose="020F0502020204030204" pitchFamily="34" charset="0"/>
              </a:rPr>
              <a:t> 32</a:t>
            </a:r>
            <a:r>
              <a:rPr lang="en-US" sz="1200" dirty="0">
                <a:latin typeface="Times New Roman" panose="02020603050405020304" pitchFamily="18" charset="0"/>
                <a:ea typeface="Calibri" panose="020F0502020204030204" pitchFamily="34" charset="0"/>
              </a:rPr>
              <a:t>(3), 347-364.</a:t>
            </a:r>
            <a:r>
              <a:rPr lang="en-US" sz="1200" dirty="0">
                <a:solidFill>
                  <a:srgbClr val="4472C4"/>
                </a:solidFill>
                <a:latin typeface="Times New Roman" panose="02020603050405020304" pitchFamily="18" charset="0"/>
                <a:ea typeface="Calibri" panose="020F0502020204030204" pitchFamily="34" charset="0"/>
              </a:rPr>
              <a:t> </a:t>
            </a:r>
            <a:r>
              <a:rPr lang="en-US" sz="1200" u="sng" dirty="0">
                <a:solidFill>
                  <a:srgbClr val="0000FF"/>
                </a:solidFill>
                <a:latin typeface="Times New Roman" panose="02020603050405020304" pitchFamily="18" charset="0"/>
                <a:ea typeface="Calibri" panose="020F0502020204030204" pitchFamily="34" charset="0"/>
                <a:hlinkClick r:id="rId4">
                  <a:extLst>
                    <a:ext uri="{A12FA001-AC4F-418D-AE19-62706E023703}">
                      <ahyp:hlinkClr xmlns:ahyp="http://schemas.microsoft.com/office/drawing/2018/hyperlinkcolor" val="tx"/>
                    </a:ext>
                  </a:extLst>
                </a:hlinkClick>
              </a:rPr>
              <a:t>https://link.springer.com/content/pdf/10.1007/BF00138871.pdf</a:t>
            </a:r>
            <a:endParaRPr lang="en-ZA" sz="1200" dirty="0">
              <a:latin typeface="Times New Roman" panose="02020603050405020304" pitchFamily="18" charset="0"/>
              <a:ea typeface="Calibri" panose="020F0502020204030204" pitchFamily="34" charset="0"/>
            </a:endParaRPr>
          </a:p>
          <a:p>
            <a:pPr marL="457200" indent="-457200">
              <a:lnSpc>
                <a:spcPct val="150000"/>
              </a:lnSpc>
              <a:spcAft>
                <a:spcPts val="0"/>
              </a:spcAft>
            </a:pPr>
            <a:r>
              <a:rPr lang="en-US" sz="1200" dirty="0" err="1">
                <a:latin typeface="Times New Roman" panose="02020603050405020304" pitchFamily="18" charset="0"/>
                <a:ea typeface="Calibri" panose="020F0502020204030204" pitchFamily="34" charset="0"/>
              </a:rPr>
              <a:t>Chinembiri</a:t>
            </a:r>
            <a:r>
              <a:rPr lang="en-US" sz="1200" dirty="0">
                <a:latin typeface="Times New Roman" panose="02020603050405020304" pitchFamily="18" charset="0"/>
                <a:ea typeface="Calibri" panose="020F0502020204030204" pitchFamily="34" charset="0"/>
              </a:rPr>
              <a:t>, F. (2017). Evaluation Methods Used during the Assessment of an Academic Program at Micro-Level. </a:t>
            </a:r>
            <a:r>
              <a:rPr lang="en-US" sz="1200" i="1" dirty="0">
                <a:latin typeface="Times New Roman" panose="02020603050405020304" pitchFamily="18" charset="0"/>
                <a:ea typeface="Calibri" panose="020F0502020204030204" pitchFamily="34" charset="0"/>
              </a:rPr>
              <a:t>Online Submission</a:t>
            </a:r>
            <a:r>
              <a:rPr lang="en-US" sz="1200" dirty="0">
                <a:latin typeface="Times New Roman" panose="02020603050405020304" pitchFamily="18" charset="0"/>
                <a:ea typeface="Calibri" panose="020F0502020204030204" pitchFamily="34" charset="0"/>
              </a:rPr>
              <a:t>. </a:t>
            </a:r>
            <a:r>
              <a:rPr lang="en-US" sz="1200" u="sng" dirty="0">
                <a:solidFill>
                  <a:srgbClr val="0000FF"/>
                </a:solidFill>
                <a:latin typeface="Times New Roman" panose="02020603050405020304" pitchFamily="18" charset="0"/>
                <a:ea typeface="Calibri" panose="020F0502020204030204" pitchFamily="34" charset="0"/>
                <a:hlinkClick r:id="rId5">
                  <a:extLst>
                    <a:ext uri="{A12FA001-AC4F-418D-AE19-62706E023703}">
                      <ahyp:hlinkClr xmlns:ahyp="http://schemas.microsoft.com/office/drawing/2018/hyperlinkcolor" val="tx"/>
                    </a:ext>
                  </a:extLst>
                </a:hlinkClick>
              </a:rPr>
              <a:t>https://eric.ed.gov/?id=ED573630</a:t>
            </a:r>
            <a:endParaRPr lang="en-ZA" sz="1200" dirty="0">
              <a:latin typeface="Times New Roman" panose="02020603050405020304" pitchFamily="18" charset="0"/>
              <a:ea typeface="Calibri" panose="020F0502020204030204" pitchFamily="34" charset="0"/>
            </a:endParaRPr>
          </a:p>
          <a:p>
            <a:pPr marL="457200" indent="-457200">
              <a:lnSpc>
                <a:spcPct val="150000"/>
              </a:lnSpc>
              <a:spcAft>
                <a:spcPts val="0"/>
              </a:spcAft>
            </a:pPr>
            <a:r>
              <a:rPr lang="en-US" sz="1200" dirty="0" err="1">
                <a:latin typeface="Times New Roman" panose="02020603050405020304" pitchFamily="18" charset="0"/>
                <a:ea typeface="Calibri" panose="020F0502020204030204" pitchFamily="34" charset="0"/>
              </a:rPr>
              <a:t>Fayilane</a:t>
            </a:r>
            <a:r>
              <a:rPr lang="en-US" sz="1200" dirty="0">
                <a:latin typeface="Times New Roman" panose="02020603050405020304" pitchFamily="18" charset="0"/>
                <a:ea typeface="Calibri" panose="020F0502020204030204" pitchFamily="34" charset="0"/>
              </a:rPr>
              <a:t>, N. I. (2017). </a:t>
            </a:r>
            <a:r>
              <a:rPr lang="en-US" sz="1200" i="1" dirty="0" err="1">
                <a:latin typeface="Times New Roman" panose="02020603050405020304" pitchFamily="18" charset="0"/>
                <a:ea typeface="Calibri" panose="020F0502020204030204" pitchFamily="34" charset="0"/>
              </a:rPr>
              <a:t>Analysing</a:t>
            </a:r>
            <a:r>
              <a:rPr lang="en-US" sz="1200" i="1" dirty="0">
                <a:latin typeface="Times New Roman" panose="02020603050405020304" pitchFamily="18" charset="0"/>
                <a:ea typeface="Calibri" panose="020F0502020204030204" pitchFamily="34" charset="0"/>
              </a:rPr>
              <a:t> cognitive levels of final examination questions for the Diploma Nursing </a:t>
            </a:r>
            <a:r>
              <a:rPr lang="en-US" sz="1200" i="1" dirty="0" err="1">
                <a:latin typeface="Times New Roman" panose="02020603050405020304" pitchFamily="18" charset="0"/>
                <a:ea typeface="Calibri" panose="020F0502020204030204" pitchFamily="34" charset="0"/>
              </a:rPr>
              <a:t>programme</a:t>
            </a:r>
            <a:r>
              <a:rPr lang="en-US" sz="1200" i="1" dirty="0">
                <a:latin typeface="Times New Roman" panose="02020603050405020304" pitchFamily="18" charset="0"/>
                <a:ea typeface="Calibri" panose="020F0502020204030204" pitchFamily="34" charset="0"/>
              </a:rPr>
              <a:t> using the revised bloom’s taxonomy at a selected nursing college in Eastern Cape (Doctoral dissertation)</a:t>
            </a:r>
            <a:r>
              <a:rPr lang="en-US" sz="1200" dirty="0">
                <a:latin typeface="Times New Roman" panose="02020603050405020304" pitchFamily="18" charset="0"/>
                <a:ea typeface="Calibri" panose="020F0502020204030204" pitchFamily="34" charset="0"/>
              </a:rPr>
              <a:t> </a:t>
            </a:r>
            <a:r>
              <a:rPr lang="en-US" sz="1200" u="sng" dirty="0">
                <a:solidFill>
                  <a:srgbClr val="0000FF"/>
                </a:solidFill>
                <a:latin typeface="Times New Roman" panose="02020603050405020304" pitchFamily="18" charset="0"/>
                <a:ea typeface="Calibri" panose="020F0502020204030204" pitchFamily="34" charset="0"/>
                <a:hlinkClick r:id="rId6">
                  <a:extLst>
                    <a:ext uri="{A12FA001-AC4F-418D-AE19-62706E023703}">
                      <ahyp:hlinkClr xmlns:ahyp="http://schemas.microsoft.com/office/drawing/2018/hyperlinkcolor" val="tx"/>
                    </a:ext>
                  </a:extLst>
                </a:hlinkClick>
              </a:rPr>
              <a:t>https://ukzn-dspace.ukzn.ac.za/handle/10413/15678</a:t>
            </a:r>
            <a:endParaRPr lang="en-ZA" sz="1200" dirty="0">
              <a:latin typeface="Times New Roman" panose="02020603050405020304" pitchFamily="18" charset="0"/>
              <a:ea typeface="Calibri" panose="020F0502020204030204" pitchFamily="34" charset="0"/>
            </a:endParaRPr>
          </a:p>
          <a:p>
            <a:pPr marL="457200" indent="-457200">
              <a:lnSpc>
                <a:spcPct val="150000"/>
              </a:lnSpc>
              <a:spcAft>
                <a:spcPts val="0"/>
              </a:spcAft>
            </a:pPr>
            <a:r>
              <a:rPr lang="en-US" sz="1200" dirty="0">
                <a:latin typeface="Times New Roman" panose="02020603050405020304" pitchFamily="18" charset="0"/>
                <a:ea typeface="Calibri" panose="020F0502020204030204" pitchFamily="34" charset="0"/>
              </a:rPr>
              <a:t>Killingsworth, E., Kimble, L. P., &amp; </a:t>
            </a:r>
            <a:r>
              <a:rPr lang="en-US" sz="1200" dirty="0" err="1">
                <a:latin typeface="Times New Roman" panose="02020603050405020304" pitchFamily="18" charset="0"/>
                <a:ea typeface="Calibri" panose="020F0502020204030204" pitchFamily="34" charset="0"/>
              </a:rPr>
              <a:t>Sudia</a:t>
            </a:r>
            <a:r>
              <a:rPr lang="en-US" sz="1200" dirty="0">
                <a:latin typeface="Times New Roman" panose="02020603050405020304" pitchFamily="18" charset="0"/>
                <a:ea typeface="Calibri" panose="020F0502020204030204" pitchFamily="34" charset="0"/>
              </a:rPr>
              <a:t>, T. (2015). What goes into a decision? How nursing faculty decide which best practices to use for classroom testing. </a:t>
            </a:r>
            <a:r>
              <a:rPr lang="en-US" sz="1200" i="1" dirty="0">
                <a:latin typeface="Times New Roman" panose="02020603050405020304" pitchFamily="18" charset="0"/>
                <a:ea typeface="Calibri" panose="020F0502020204030204" pitchFamily="34" charset="0"/>
              </a:rPr>
              <a:t>Nursing Education Perspectives</a:t>
            </a:r>
            <a:r>
              <a:rPr lang="en-US" sz="1200" dirty="0">
                <a:latin typeface="Times New Roman" panose="02020603050405020304" pitchFamily="18" charset="0"/>
                <a:ea typeface="Calibri" panose="020F0502020204030204" pitchFamily="34" charset="0"/>
              </a:rPr>
              <a:t>,</a:t>
            </a:r>
            <a:r>
              <a:rPr lang="en-US" sz="1200" i="1" dirty="0">
                <a:latin typeface="Times New Roman" panose="02020603050405020304" pitchFamily="18" charset="0"/>
                <a:ea typeface="Calibri" panose="020F0502020204030204" pitchFamily="34" charset="0"/>
              </a:rPr>
              <a:t> 36</a:t>
            </a:r>
            <a:r>
              <a:rPr lang="en-US" sz="1200" dirty="0">
                <a:latin typeface="Times New Roman" panose="02020603050405020304" pitchFamily="18" charset="0"/>
                <a:ea typeface="Calibri" panose="020F0502020204030204" pitchFamily="34" charset="0"/>
              </a:rPr>
              <a:t>(4), 220-225. </a:t>
            </a:r>
            <a:r>
              <a:rPr lang="en-US" sz="1200" u="sng" dirty="0" err="1">
                <a:solidFill>
                  <a:srgbClr val="0000FF"/>
                </a:solidFill>
                <a:latin typeface="Times New Roman" panose="02020603050405020304" pitchFamily="18" charset="0"/>
                <a:ea typeface="Calibri" panose="020F0502020204030204" pitchFamily="34" charset="0"/>
                <a:hlinkClick r:id="rId7">
                  <a:extLst>
                    <a:ext uri="{A12FA001-AC4F-418D-AE19-62706E023703}">
                      <ahyp:hlinkClr xmlns:ahyp="http://schemas.microsoft.com/office/drawing/2018/hyperlinkcolor" val="tx"/>
                    </a:ext>
                  </a:extLst>
                </a:hlinkClick>
              </a:rPr>
              <a:t>doi</a:t>
            </a:r>
            <a:r>
              <a:rPr lang="en-US" sz="1200" u="sng" dirty="0">
                <a:solidFill>
                  <a:srgbClr val="0000FF"/>
                </a:solidFill>
                <a:latin typeface="Times New Roman" panose="02020603050405020304" pitchFamily="18" charset="0"/>
                <a:ea typeface="Calibri" panose="020F0502020204030204" pitchFamily="34" charset="0"/>
                <a:hlinkClick r:id="rId7">
                  <a:extLst>
                    <a:ext uri="{A12FA001-AC4F-418D-AE19-62706E023703}">
                      <ahyp:hlinkClr xmlns:ahyp="http://schemas.microsoft.com/office/drawing/2018/hyperlinkcolor" val="tx"/>
                    </a:ext>
                  </a:extLst>
                </a:hlinkClick>
              </a:rPr>
              <a:t>: 10.5480/14-1492</a:t>
            </a:r>
            <a:endParaRPr lang="en-ZA" sz="1200" dirty="0">
              <a:latin typeface="Times New Roman" panose="02020603050405020304" pitchFamily="18" charset="0"/>
              <a:ea typeface="Calibri" panose="020F0502020204030204" pitchFamily="34" charset="0"/>
            </a:endParaRPr>
          </a:p>
          <a:p>
            <a:pPr marL="457200" indent="-457200">
              <a:lnSpc>
                <a:spcPct val="150000"/>
              </a:lnSpc>
              <a:spcAft>
                <a:spcPts val="0"/>
              </a:spcAft>
            </a:pPr>
            <a:r>
              <a:rPr lang="en-US" sz="1200" dirty="0">
                <a:latin typeface="Times New Roman" panose="02020603050405020304" pitchFamily="18" charset="0"/>
                <a:ea typeface="Calibri" panose="020F0502020204030204" pitchFamily="34" charset="0"/>
              </a:rPr>
              <a:t>Meyer, L. H., Davidson, S., McKenzie, L., Rees, M., Anderson, H., Fletcher, R., &amp; Johnston, P. M. (2010). An investigation of tertiary assessment policy and practice: Alignment and contradictions. </a:t>
            </a:r>
            <a:r>
              <a:rPr lang="en-US" sz="1200" i="1" dirty="0">
                <a:latin typeface="Times New Roman" panose="02020603050405020304" pitchFamily="18" charset="0"/>
                <a:ea typeface="Calibri" panose="020F0502020204030204" pitchFamily="34" charset="0"/>
              </a:rPr>
              <a:t>Higher Education Quarterly</a:t>
            </a:r>
            <a:r>
              <a:rPr lang="en-US" sz="1200" dirty="0">
                <a:latin typeface="Times New Roman" panose="02020603050405020304" pitchFamily="18" charset="0"/>
                <a:ea typeface="Calibri" panose="020F0502020204030204" pitchFamily="34" charset="0"/>
              </a:rPr>
              <a:t>,</a:t>
            </a:r>
            <a:r>
              <a:rPr lang="en-US" sz="1200" i="1" dirty="0">
                <a:latin typeface="Times New Roman" panose="02020603050405020304" pitchFamily="18" charset="0"/>
                <a:ea typeface="Calibri" panose="020F0502020204030204" pitchFamily="34" charset="0"/>
              </a:rPr>
              <a:t> 64</a:t>
            </a:r>
            <a:r>
              <a:rPr lang="en-US" sz="1200" dirty="0">
                <a:latin typeface="Times New Roman" panose="02020603050405020304" pitchFamily="18" charset="0"/>
                <a:ea typeface="Calibri" panose="020F0502020204030204" pitchFamily="34" charset="0"/>
              </a:rPr>
              <a:t>(3), 331-350. </a:t>
            </a:r>
            <a:r>
              <a:rPr lang="en-US" sz="1200" u="sng" dirty="0">
                <a:solidFill>
                  <a:srgbClr val="0000FF"/>
                </a:solidFill>
                <a:latin typeface="Times New Roman" panose="02020603050405020304" pitchFamily="18" charset="0"/>
                <a:ea typeface="Calibri" panose="020F0502020204030204" pitchFamily="34" charset="0"/>
                <a:hlinkClick r:id="rId8">
                  <a:extLst>
                    <a:ext uri="{A12FA001-AC4F-418D-AE19-62706E023703}">
                      <ahyp:hlinkClr xmlns:ahyp="http://schemas.microsoft.com/office/drawing/2018/hyperlinkcolor" val="tx"/>
                    </a:ext>
                  </a:extLst>
                </a:hlinkClick>
              </a:rPr>
              <a:t>https://doi.org/10.1111/j.1468-2273.2010.00459.x</a:t>
            </a:r>
            <a:endParaRPr lang="en-ZA" sz="1200" dirty="0">
              <a:latin typeface="Times New Roman" panose="02020603050405020304" pitchFamily="18" charset="0"/>
              <a:ea typeface="Calibri" panose="020F0502020204030204" pitchFamily="34" charset="0"/>
            </a:endParaRPr>
          </a:p>
          <a:p>
            <a:pPr marL="457200" indent="-457200">
              <a:lnSpc>
                <a:spcPct val="150000"/>
              </a:lnSpc>
              <a:spcAft>
                <a:spcPts val="0"/>
              </a:spcAft>
            </a:pPr>
            <a:r>
              <a:rPr lang="en-US" sz="1200" dirty="0">
                <a:latin typeface="Times New Roman" panose="02020603050405020304" pitchFamily="18" charset="0"/>
                <a:ea typeface="Calibri" panose="020F0502020204030204" pitchFamily="34" charset="0"/>
              </a:rPr>
              <a:t>Norton, L., Norton, B., &amp; Shannon, L. (2013). </a:t>
            </a:r>
            <a:r>
              <a:rPr lang="en-US" sz="1200" dirty="0" err="1">
                <a:latin typeface="Times New Roman" panose="02020603050405020304" pitchFamily="18" charset="0"/>
                <a:ea typeface="Calibri" panose="020F0502020204030204" pitchFamily="34" charset="0"/>
              </a:rPr>
              <a:t>Revitalising</a:t>
            </a:r>
            <a:r>
              <a:rPr lang="en-US" sz="1200" dirty="0">
                <a:latin typeface="Times New Roman" panose="02020603050405020304" pitchFamily="18" charset="0"/>
                <a:ea typeface="Calibri" panose="020F0502020204030204" pitchFamily="34" charset="0"/>
              </a:rPr>
              <a:t> assessment design: what is holding new lecturers back? </a:t>
            </a:r>
            <a:r>
              <a:rPr lang="en-US" sz="1200" i="1" dirty="0">
                <a:latin typeface="Times New Roman" panose="02020603050405020304" pitchFamily="18" charset="0"/>
                <a:ea typeface="Calibri" panose="020F0502020204030204" pitchFamily="34" charset="0"/>
              </a:rPr>
              <a:t>Higher Education</a:t>
            </a:r>
            <a:r>
              <a:rPr lang="en-US" sz="1200" dirty="0">
                <a:latin typeface="Times New Roman" panose="02020603050405020304" pitchFamily="18" charset="0"/>
                <a:ea typeface="Calibri" panose="020F0502020204030204" pitchFamily="34" charset="0"/>
              </a:rPr>
              <a:t>,</a:t>
            </a:r>
            <a:r>
              <a:rPr lang="en-US" sz="1200" i="1" dirty="0">
                <a:latin typeface="Times New Roman" panose="02020603050405020304" pitchFamily="18" charset="0"/>
                <a:ea typeface="Calibri" panose="020F0502020204030204" pitchFamily="34" charset="0"/>
              </a:rPr>
              <a:t> 66</a:t>
            </a:r>
            <a:r>
              <a:rPr lang="en-US" sz="1200" dirty="0">
                <a:latin typeface="Times New Roman" panose="02020603050405020304" pitchFamily="18" charset="0"/>
                <a:ea typeface="Calibri" panose="020F0502020204030204" pitchFamily="34" charset="0"/>
              </a:rPr>
              <a:t>(2), 233-251. </a:t>
            </a:r>
            <a:r>
              <a:rPr lang="en-US" sz="1200" u="sng" dirty="0">
                <a:solidFill>
                  <a:srgbClr val="0000FF"/>
                </a:solidFill>
                <a:latin typeface="Times New Roman" panose="02020603050405020304" pitchFamily="18" charset="0"/>
                <a:ea typeface="Calibri" panose="020F0502020204030204" pitchFamily="34" charset="0"/>
                <a:hlinkClick r:id="rId9">
                  <a:extLst>
                    <a:ext uri="{A12FA001-AC4F-418D-AE19-62706E023703}">
                      <ahyp:hlinkClr xmlns:ahyp="http://schemas.microsoft.com/office/drawing/2018/hyperlinkcolor" val="tx"/>
                    </a:ext>
                  </a:extLst>
                </a:hlinkClick>
              </a:rPr>
              <a:t>DOI 10.1007/s10734-012-9601-9</a:t>
            </a:r>
            <a:endParaRPr lang="en-ZA" sz="1200" dirty="0">
              <a:latin typeface="Times New Roman" panose="02020603050405020304" pitchFamily="18" charset="0"/>
              <a:ea typeface="Calibri" panose="020F0502020204030204" pitchFamily="34" charset="0"/>
            </a:endParaRPr>
          </a:p>
          <a:p>
            <a:pPr marL="457200" indent="-457200">
              <a:lnSpc>
                <a:spcPct val="150000"/>
              </a:lnSpc>
              <a:spcAft>
                <a:spcPts val="0"/>
              </a:spcAft>
            </a:pPr>
            <a:r>
              <a:rPr lang="en-US" sz="1200" dirty="0">
                <a:latin typeface="Times New Roman" panose="02020603050405020304" pitchFamily="18" charset="0"/>
                <a:ea typeface="Calibri" panose="020F0502020204030204" pitchFamily="34" charset="0"/>
              </a:rPr>
              <a:t>Oermann, M. H., De Gagne, J. C., &amp; Phillips, B. C. (2017). </a:t>
            </a:r>
            <a:r>
              <a:rPr lang="en-US" sz="1200" i="1" dirty="0">
                <a:latin typeface="Times New Roman" panose="02020603050405020304" pitchFamily="18" charset="0"/>
                <a:ea typeface="Calibri" panose="020F0502020204030204" pitchFamily="34" charset="0"/>
              </a:rPr>
              <a:t>Teaching in nursing and role of the educator: The complete guide to best practice in teaching, evaluation, and curriculum development</a:t>
            </a:r>
            <a:r>
              <a:rPr lang="en-US" sz="1200" dirty="0">
                <a:latin typeface="Times New Roman" panose="02020603050405020304" pitchFamily="18" charset="0"/>
                <a:ea typeface="Calibri" panose="020F0502020204030204" pitchFamily="34" charset="0"/>
              </a:rPr>
              <a:t>. Springer Publishing Company. </a:t>
            </a:r>
            <a:endParaRPr lang="en-ZA" sz="1200" dirty="0">
              <a:latin typeface="Times New Roman" panose="02020603050405020304" pitchFamily="18" charset="0"/>
              <a:ea typeface="Calibri" panose="020F0502020204030204" pitchFamily="34" charset="0"/>
            </a:endParaRPr>
          </a:p>
          <a:p>
            <a:pPr marL="457200" indent="-457200">
              <a:lnSpc>
                <a:spcPct val="150000"/>
              </a:lnSpc>
              <a:spcAft>
                <a:spcPts val="0"/>
              </a:spcAft>
            </a:pPr>
            <a:r>
              <a:rPr lang="en-US" sz="1200" dirty="0" err="1">
                <a:latin typeface="Times New Roman" panose="02020603050405020304" pitchFamily="18" charset="0"/>
                <a:ea typeface="Calibri" panose="020F0502020204030204" pitchFamily="34" charset="0"/>
              </a:rPr>
              <a:t>Salminen</a:t>
            </a:r>
            <a:r>
              <a:rPr lang="en-US" sz="1200" dirty="0">
                <a:latin typeface="Times New Roman" panose="02020603050405020304" pitchFamily="18" charset="0"/>
                <a:ea typeface="Calibri" panose="020F0502020204030204" pitchFamily="34" charset="0"/>
              </a:rPr>
              <a:t>, L., </a:t>
            </a:r>
            <a:r>
              <a:rPr lang="en-US" sz="1200" dirty="0" err="1">
                <a:latin typeface="Times New Roman" panose="02020603050405020304" pitchFamily="18" charset="0"/>
                <a:ea typeface="Calibri" panose="020F0502020204030204" pitchFamily="34" charset="0"/>
              </a:rPr>
              <a:t>Stolt</a:t>
            </a:r>
            <a:r>
              <a:rPr lang="en-US" sz="1200" dirty="0">
                <a:latin typeface="Times New Roman" panose="02020603050405020304" pitchFamily="18" charset="0"/>
                <a:ea typeface="Calibri" panose="020F0502020204030204" pitchFamily="34" charset="0"/>
              </a:rPr>
              <a:t>, M., </a:t>
            </a:r>
            <a:r>
              <a:rPr lang="en-US" sz="1200" dirty="0" err="1">
                <a:latin typeface="Times New Roman" panose="02020603050405020304" pitchFamily="18" charset="0"/>
                <a:ea typeface="Calibri" panose="020F0502020204030204" pitchFamily="34" charset="0"/>
              </a:rPr>
              <a:t>Saarikoski</a:t>
            </a:r>
            <a:r>
              <a:rPr lang="en-US" sz="1200" dirty="0">
                <a:latin typeface="Times New Roman" panose="02020603050405020304" pitchFamily="18" charset="0"/>
                <a:ea typeface="Calibri" panose="020F0502020204030204" pitchFamily="34" charset="0"/>
              </a:rPr>
              <a:t>, M., </a:t>
            </a:r>
            <a:r>
              <a:rPr lang="en-US" sz="1200" dirty="0" err="1">
                <a:latin typeface="Times New Roman" panose="02020603050405020304" pitchFamily="18" charset="0"/>
                <a:ea typeface="Calibri" panose="020F0502020204030204" pitchFamily="34" charset="0"/>
              </a:rPr>
              <a:t>Suikkala</a:t>
            </a:r>
            <a:r>
              <a:rPr lang="en-US" sz="1200" dirty="0">
                <a:latin typeface="Times New Roman" panose="02020603050405020304" pitchFamily="18" charset="0"/>
                <a:ea typeface="Calibri" panose="020F0502020204030204" pitchFamily="34" charset="0"/>
              </a:rPr>
              <a:t>, A., </a:t>
            </a:r>
            <a:r>
              <a:rPr lang="en-US" sz="1200" dirty="0" err="1">
                <a:latin typeface="Times New Roman" panose="02020603050405020304" pitchFamily="18" charset="0"/>
                <a:ea typeface="Calibri" panose="020F0502020204030204" pitchFamily="34" charset="0"/>
              </a:rPr>
              <a:t>Vaartio</a:t>
            </a:r>
            <a:r>
              <a:rPr lang="en-US" sz="1200" dirty="0">
                <a:latin typeface="Times New Roman" panose="02020603050405020304" pitchFamily="18" charset="0"/>
                <a:ea typeface="Calibri" panose="020F0502020204030204" pitchFamily="34" charset="0"/>
              </a:rPr>
              <a:t>, H., &amp; </a:t>
            </a:r>
            <a:r>
              <a:rPr lang="en-US" sz="1200" dirty="0" err="1">
                <a:latin typeface="Times New Roman" panose="02020603050405020304" pitchFamily="18" charset="0"/>
                <a:ea typeface="Calibri" panose="020F0502020204030204" pitchFamily="34" charset="0"/>
              </a:rPr>
              <a:t>Leino-Kilpi</a:t>
            </a:r>
            <a:r>
              <a:rPr lang="en-US" sz="1200" dirty="0">
                <a:latin typeface="Times New Roman" panose="02020603050405020304" pitchFamily="18" charset="0"/>
                <a:ea typeface="Calibri" panose="020F0502020204030204" pitchFamily="34" charset="0"/>
              </a:rPr>
              <a:t>, H. (2010). Future challenges for nursing education–A European perspective. </a:t>
            </a:r>
            <a:r>
              <a:rPr lang="en-US" sz="1200" i="1" dirty="0">
                <a:latin typeface="Times New Roman" panose="02020603050405020304" pitchFamily="18" charset="0"/>
                <a:ea typeface="Calibri" panose="020F0502020204030204" pitchFamily="34" charset="0"/>
              </a:rPr>
              <a:t>Nurse Education Today</a:t>
            </a:r>
            <a:r>
              <a:rPr lang="en-US" sz="1200" dirty="0">
                <a:latin typeface="Times New Roman" panose="02020603050405020304" pitchFamily="18" charset="0"/>
                <a:ea typeface="Calibri" panose="020F0502020204030204" pitchFamily="34" charset="0"/>
              </a:rPr>
              <a:t>,</a:t>
            </a:r>
            <a:r>
              <a:rPr lang="en-US" sz="1200" i="1" dirty="0">
                <a:latin typeface="Times New Roman" panose="02020603050405020304" pitchFamily="18" charset="0"/>
                <a:ea typeface="Calibri" panose="020F0502020204030204" pitchFamily="34" charset="0"/>
              </a:rPr>
              <a:t> 30</a:t>
            </a:r>
            <a:r>
              <a:rPr lang="en-US" sz="1200" dirty="0">
                <a:latin typeface="Times New Roman" panose="02020603050405020304" pitchFamily="18" charset="0"/>
                <a:ea typeface="Calibri" panose="020F0502020204030204" pitchFamily="34" charset="0"/>
              </a:rPr>
              <a:t>(3), 233-238. </a:t>
            </a:r>
            <a:r>
              <a:rPr lang="en-US" sz="1200" u="sng" dirty="0">
                <a:solidFill>
                  <a:srgbClr val="0000FF"/>
                </a:solidFill>
                <a:latin typeface="Times New Roman" panose="02020603050405020304" pitchFamily="18" charset="0"/>
                <a:ea typeface="Calibri" panose="020F0502020204030204" pitchFamily="34" charset="0"/>
                <a:hlinkClick r:id="rId10" tooltip="Persistent link using digital object identifier">
                  <a:extLst>
                    <a:ext uri="{A12FA001-AC4F-418D-AE19-62706E023703}">
                      <ahyp:hlinkClr xmlns:ahyp="http://schemas.microsoft.com/office/drawing/2018/hyperlinkcolor" val="tx"/>
                    </a:ext>
                  </a:extLst>
                </a:hlinkClick>
              </a:rPr>
              <a:t>https://doi.org/10.1016/j.nedt.2009.11.004</a:t>
            </a:r>
            <a:endParaRPr lang="en-ZA" sz="1200"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6003586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7BEC6-11D4-45AF-AB53-5D2D16B92CD6}"/>
              </a:ext>
            </a:extLst>
          </p:cNvPr>
          <p:cNvSpPr>
            <a:spLocks noGrp="1"/>
          </p:cNvSpPr>
          <p:nvPr>
            <p:ph type="title"/>
          </p:nvPr>
        </p:nvSpPr>
        <p:spPr/>
        <p:txBody>
          <a:bodyPr/>
          <a:lstStyle/>
          <a:p>
            <a:r>
              <a:rPr lang="en-ZA" b="1" dirty="0"/>
              <a:t>Introduction</a:t>
            </a:r>
            <a:br>
              <a:rPr lang="en-ZA" b="1" dirty="0"/>
            </a:br>
            <a:endParaRPr lang="en-ZA" dirty="0"/>
          </a:p>
        </p:txBody>
      </p:sp>
      <p:sp>
        <p:nvSpPr>
          <p:cNvPr id="4" name="Rectangle 3">
            <a:extLst>
              <a:ext uri="{FF2B5EF4-FFF2-40B4-BE49-F238E27FC236}">
                <a16:creationId xmlns:a16="http://schemas.microsoft.com/office/drawing/2014/main" id="{0750FB73-0F60-4703-9CCD-0D71B2F2347D}"/>
              </a:ext>
            </a:extLst>
          </p:cNvPr>
          <p:cNvSpPr/>
          <p:nvPr/>
        </p:nvSpPr>
        <p:spPr>
          <a:xfrm>
            <a:off x="4093460" y="1234409"/>
            <a:ext cx="6096000" cy="1477328"/>
          </a:xfrm>
          <a:prstGeom prst="rect">
            <a:avLst/>
          </a:prstGeom>
        </p:spPr>
        <p:txBody>
          <a:bodyPr>
            <a:spAutoFit/>
          </a:bodyPr>
          <a:lstStyle/>
          <a:p>
            <a:pPr marL="285750" indent="-285750">
              <a:buFont typeface="Arial" panose="020B0604020202020204" pitchFamily="34" charset="0"/>
              <a:buChar char="•"/>
            </a:pPr>
            <a:r>
              <a:rPr lang="en-ZA" dirty="0"/>
              <a:t>Nursing education focuses on clinically-based nursing programmes (theoretical &amp; clinical components). </a:t>
            </a:r>
          </a:p>
          <a:p>
            <a:pPr marL="285750" indent="-285750">
              <a:buFont typeface="Arial" panose="020B0604020202020204" pitchFamily="34" charset="0"/>
              <a:buChar char="•"/>
            </a:pPr>
            <a:r>
              <a:rPr lang="en-ZA" dirty="0"/>
              <a:t>To promote to the next level of study, students needs to be assessed</a:t>
            </a:r>
          </a:p>
          <a:p>
            <a:pPr marL="285750" indent="-285750">
              <a:buFont typeface="Arial" panose="020B0604020202020204" pitchFamily="34" charset="0"/>
              <a:buChar char="•"/>
            </a:pPr>
            <a:r>
              <a:rPr lang="en-ZA" dirty="0"/>
              <a:t>Assessments designed and good assessment practices</a:t>
            </a:r>
          </a:p>
        </p:txBody>
      </p:sp>
      <p:pic>
        <p:nvPicPr>
          <p:cNvPr id="5" name="Picture 4">
            <a:extLst>
              <a:ext uri="{FF2B5EF4-FFF2-40B4-BE49-F238E27FC236}">
                <a16:creationId xmlns:a16="http://schemas.microsoft.com/office/drawing/2014/main" id="{324BED59-7CF5-4BB8-9C1F-F80985CAD3EA}"/>
              </a:ext>
            </a:extLst>
          </p:cNvPr>
          <p:cNvPicPr>
            <a:picLocks noChangeAspect="1"/>
          </p:cNvPicPr>
          <p:nvPr/>
        </p:nvPicPr>
        <p:blipFill rotWithShape="1">
          <a:blip r:embed="rId2"/>
          <a:srcRect b="12082"/>
          <a:stretch/>
        </p:blipFill>
        <p:spPr>
          <a:xfrm>
            <a:off x="4203570" y="3965232"/>
            <a:ext cx="2630864" cy="2313020"/>
          </a:xfrm>
          <a:prstGeom prst="rect">
            <a:avLst/>
          </a:prstGeom>
        </p:spPr>
      </p:pic>
      <p:pic>
        <p:nvPicPr>
          <p:cNvPr id="7" name="Picture 6">
            <a:extLst>
              <a:ext uri="{FF2B5EF4-FFF2-40B4-BE49-F238E27FC236}">
                <a16:creationId xmlns:a16="http://schemas.microsoft.com/office/drawing/2014/main" id="{AFFAEE0E-7C3F-47CC-891F-13C8D9C68546}"/>
              </a:ext>
            </a:extLst>
          </p:cNvPr>
          <p:cNvPicPr>
            <a:picLocks noChangeAspect="1"/>
          </p:cNvPicPr>
          <p:nvPr/>
        </p:nvPicPr>
        <p:blipFill>
          <a:blip r:embed="rId3"/>
          <a:stretch>
            <a:fillRect/>
          </a:stretch>
        </p:blipFill>
        <p:spPr>
          <a:xfrm>
            <a:off x="7141460" y="3965232"/>
            <a:ext cx="2727124" cy="2313020"/>
          </a:xfrm>
          <a:prstGeom prst="rect">
            <a:avLst/>
          </a:prstGeom>
        </p:spPr>
      </p:pic>
    </p:spTree>
    <p:extLst>
      <p:ext uri="{BB962C8B-B14F-4D97-AF65-F5344CB8AC3E}">
        <p14:creationId xmlns:p14="http://schemas.microsoft.com/office/powerpoint/2010/main" val="13547133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EE540-A151-4B34-9023-996C7C285B5B}"/>
              </a:ext>
            </a:extLst>
          </p:cNvPr>
          <p:cNvSpPr>
            <a:spLocks noGrp="1"/>
          </p:cNvSpPr>
          <p:nvPr>
            <p:ph type="title"/>
          </p:nvPr>
        </p:nvSpPr>
        <p:spPr/>
        <p:txBody>
          <a:bodyPr/>
          <a:lstStyle/>
          <a:p>
            <a:r>
              <a:rPr lang="en-GB" b="1" dirty="0"/>
              <a:t>Background/ Literature Review</a:t>
            </a:r>
            <a:br>
              <a:rPr lang="en-ZA" dirty="0"/>
            </a:br>
            <a:endParaRPr lang="en-ZA" dirty="0"/>
          </a:p>
        </p:txBody>
      </p:sp>
      <p:graphicFrame>
        <p:nvGraphicFramePr>
          <p:cNvPr id="4" name="Content Placeholder 3">
            <a:extLst>
              <a:ext uri="{FF2B5EF4-FFF2-40B4-BE49-F238E27FC236}">
                <a16:creationId xmlns:a16="http://schemas.microsoft.com/office/drawing/2014/main" id="{D667F14E-F0EA-49A9-9DCE-2F3CD8D9823A}"/>
              </a:ext>
            </a:extLst>
          </p:cNvPr>
          <p:cNvGraphicFramePr>
            <a:graphicFrameLocks noGrp="1"/>
          </p:cNvGraphicFramePr>
          <p:nvPr>
            <p:ph idx="1"/>
            <p:extLst>
              <p:ext uri="{D42A27DB-BD31-4B8C-83A1-F6EECF244321}">
                <p14:modId xmlns:p14="http://schemas.microsoft.com/office/powerpoint/2010/main" val="1479943557"/>
              </p:ext>
            </p:extLst>
          </p:nvPr>
        </p:nvGraphicFramePr>
        <p:xfrm>
          <a:off x="3859860" y="1483562"/>
          <a:ext cx="7315200" cy="5355772"/>
        </p:xfrm>
        <a:graphic>
          <a:graphicData uri="http://schemas.openxmlformats.org/drawingml/2006/table">
            <a:tbl>
              <a:tblPr firstRow="1" bandRow="1">
                <a:tableStyleId>{5C22544A-7EE6-4342-B048-85BDC9FD1C3A}</a:tableStyleId>
              </a:tblPr>
              <a:tblGrid>
                <a:gridCol w="2233030">
                  <a:extLst>
                    <a:ext uri="{9D8B030D-6E8A-4147-A177-3AD203B41FA5}">
                      <a16:colId xmlns:a16="http://schemas.microsoft.com/office/drawing/2014/main" val="53107957"/>
                    </a:ext>
                  </a:extLst>
                </a:gridCol>
                <a:gridCol w="5082170">
                  <a:extLst>
                    <a:ext uri="{9D8B030D-6E8A-4147-A177-3AD203B41FA5}">
                      <a16:colId xmlns:a16="http://schemas.microsoft.com/office/drawing/2014/main" val="814880732"/>
                    </a:ext>
                  </a:extLst>
                </a:gridCol>
              </a:tblGrid>
              <a:tr h="1338943">
                <a:tc>
                  <a:txBody>
                    <a:bodyPr/>
                    <a:lstStyle/>
                    <a:p>
                      <a:r>
                        <a:rPr lang="en-ZA" dirty="0"/>
                        <a:t>21st century </a:t>
                      </a:r>
                    </a:p>
                  </a:txBody>
                  <a:tcPr/>
                </a:tc>
                <a:tc>
                  <a:txBody>
                    <a:bodyPr/>
                    <a:lstStyle/>
                    <a:p>
                      <a:endParaRPr lang="en-ZA" dirty="0"/>
                    </a:p>
                  </a:txBody>
                  <a:tcPr/>
                </a:tc>
                <a:extLst>
                  <a:ext uri="{0D108BD9-81ED-4DB2-BD59-A6C34878D82A}">
                    <a16:rowId xmlns:a16="http://schemas.microsoft.com/office/drawing/2014/main" val="2420099785"/>
                  </a:ext>
                </a:extLst>
              </a:tr>
              <a:tr h="13389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large class sizes</a:t>
                      </a:r>
                    </a:p>
                    <a:p>
                      <a:endParaRPr lang="en-ZA" dirty="0"/>
                    </a:p>
                  </a:txBody>
                  <a:tcPr/>
                </a:tc>
                <a:tc>
                  <a:txBody>
                    <a:bodyPr/>
                    <a:lstStyle/>
                    <a:p>
                      <a:endParaRPr lang="en-ZA" dirty="0"/>
                    </a:p>
                  </a:txBody>
                  <a:tcPr/>
                </a:tc>
                <a:extLst>
                  <a:ext uri="{0D108BD9-81ED-4DB2-BD59-A6C34878D82A}">
                    <a16:rowId xmlns:a16="http://schemas.microsoft.com/office/drawing/2014/main" val="3830930437"/>
                  </a:ext>
                </a:extLst>
              </a:tr>
              <a:tr h="1338943">
                <a:tc>
                  <a:txBody>
                    <a:bodyPr/>
                    <a:lstStyle/>
                    <a:p>
                      <a:r>
                        <a:rPr lang="en-ZA" dirty="0"/>
                        <a:t>Increase in use of Technology </a:t>
                      </a:r>
                    </a:p>
                  </a:txBody>
                  <a:tcPr/>
                </a:tc>
                <a:tc>
                  <a:txBody>
                    <a:bodyPr/>
                    <a:lstStyle/>
                    <a:p>
                      <a:endParaRPr lang="en-ZA" dirty="0"/>
                    </a:p>
                  </a:txBody>
                  <a:tcPr/>
                </a:tc>
                <a:extLst>
                  <a:ext uri="{0D108BD9-81ED-4DB2-BD59-A6C34878D82A}">
                    <a16:rowId xmlns:a16="http://schemas.microsoft.com/office/drawing/2014/main" val="3432419331"/>
                  </a:ext>
                </a:extLst>
              </a:tr>
              <a:tr h="1338943">
                <a:tc>
                  <a:txBody>
                    <a:bodyPr/>
                    <a:lstStyle/>
                    <a:p>
                      <a:r>
                        <a:rPr lang="en-ZA" dirty="0"/>
                        <a:t>Assessment design</a:t>
                      </a:r>
                    </a:p>
                  </a:txBody>
                  <a:tcPr/>
                </a:tc>
                <a:tc>
                  <a:txBody>
                    <a:bodyPr/>
                    <a:lstStyle/>
                    <a:p>
                      <a:endParaRPr lang="en-ZA" dirty="0"/>
                    </a:p>
                  </a:txBody>
                  <a:tcPr/>
                </a:tc>
                <a:extLst>
                  <a:ext uri="{0D108BD9-81ED-4DB2-BD59-A6C34878D82A}">
                    <a16:rowId xmlns:a16="http://schemas.microsoft.com/office/drawing/2014/main" val="302877422"/>
                  </a:ext>
                </a:extLst>
              </a:tr>
            </a:tbl>
          </a:graphicData>
        </a:graphic>
      </p:graphicFrame>
      <p:pic>
        <p:nvPicPr>
          <p:cNvPr id="8" name="Picture 7">
            <a:extLst>
              <a:ext uri="{FF2B5EF4-FFF2-40B4-BE49-F238E27FC236}">
                <a16:creationId xmlns:a16="http://schemas.microsoft.com/office/drawing/2014/main" id="{19D6262C-CCAB-4333-9EEA-758B5114FB97}"/>
              </a:ext>
            </a:extLst>
          </p:cNvPr>
          <p:cNvPicPr>
            <a:picLocks noChangeAspect="1"/>
          </p:cNvPicPr>
          <p:nvPr/>
        </p:nvPicPr>
        <p:blipFill>
          <a:blip r:embed="rId3"/>
          <a:stretch>
            <a:fillRect/>
          </a:stretch>
        </p:blipFill>
        <p:spPr>
          <a:xfrm>
            <a:off x="6758473" y="1483562"/>
            <a:ext cx="3402563" cy="1308678"/>
          </a:xfrm>
          <a:prstGeom prst="rect">
            <a:avLst/>
          </a:prstGeom>
        </p:spPr>
      </p:pic>
      <p:pic>
        <p:nvPicPr>
          <p:cNvPr id="12" name="Picture 11">
            <a:extLst>
              <a:ext uri="{FF2B5EF4-FFF2-40B4-BE49-F238E27FC236}">
                <a16:creationId xmlns:a16="http://schemas.microsoft.com/office/drawing/2014/main" id="{7207B1B7-C6B1-40E9-A49B-9B78847131CF}"/>
              </a:ext>
            </a:extLst>
          </p:cNvPr>
          <p:cNvPicPr>
            <a:picLocks noChangeAspect="1"/>
          </p:cNvPicPr>
          <p:nvPr/>
        </p:nvPicPr>
        <p:blipFill>
          <a:blip r:embed="rId4"/>
          <a:stretch>
            <a:fillRect/>
          </a:stretch>
        </p:blipFill>
        <p:spPr>
          <a:xfrm>
            <a:off x="6719595" y="4217866"/>
            <a:ext cx="3480317" cy="1308679"/>
          </a:xfrm>
          <a:prstGeom prst="rect">
            <a:avLst/>
          </a:prstGeom>
        </p:spPr>
      </p:pic>
      <p:pic>
        <p:nvPicPr>
          <p:cNvPr id="14" name="Picture 13">
            <a:extLst>
              <a:ext uri="{FF2B5EF4-FFF2-40B4-BE49-F238E27FC236}">
                <a16:creationId xmlns:a16="http://schemas.microsoft.com/office/drawing/2014/main" id="{7E9EA37F-909A-497B-AD66-ECC482CE4D05}"/>
              </a:ext>
            </a:extLst>
          </p:cNvPr>
          <p:cNvPicPr>
            <a:picLocks noChangeAspect="1"/>
          </p:cNvPicPr>
          <p:nvPr/>
        </p:nvPicPr>
        <p:blipFill>
          <a:blip r:embed="rId5"/>
          <a:stretch>
            <a:fillRect/>
          </a:stretch>
        </p:blipFill>
        <p:spPr>
          <a:xfrm>
            <a:off x="6719595" y="5587194"/>
            <a:ext cx="3519193" cy="1191491"/>
          </a:xfrm>
          <a:prstGeom prst="rect">
            <a:avLst/>
          </a:prstGeom>
        </p:spPr>
      </p:pic>
      <p:pic>
        <p:nvPicPr>
          <p:cNvPr id="5" name="Picture 4">
            <a:extLst>
              <a:ext uri="{FF2B5EF4-FFF2-40B4-BE49-F238E27FC236}">
                <a16:creationId xmlns:a16="http://schemas.microsoft.com/office/drawing/2014/main" id="{FC02C9FC-6045-42AA-885D-160A5FF5F0DE}"/>
              </a:ext>
            </a:extLst>
          </p:cNvPr>
          <p:cNvPicPr>
            <a:picLocks noChangeAspect="1"/>
          </p:cNvPicPr>
          <p:nvPr/>
        </p:nvPicPr>
        <p:blipFill>
          <a:blip r:embed="rId6"/>
          <a:stretch>
            <a:fillRect/>
          </a:stretch>
        </p:blipFill>
        <p:spPr>
          <a:xfrm>
            <a:off x="6719595" y="2852890"/>
            <a:ext cx="3441441" cy="1247910"/>
          </a:xfrm>
          <a:prstGeom prst="rect">
            <a:avLst/>
          </a:prstGeom>
        </p:spPr>
      </p:pic>
      <p:graphicFrame>
        <p:nvGraphicFramePr>
          <p:cNvPr id="3" name="Table 2">
            <a:extLst>
              <a:ext uri="{FF2B5EF4-FFF2-40B4-BE49-F238E27FC236}">
                <a16:creationId xmlns:a16="http://schemas.microsoft.com/office/drawing/2014/main" id="{878EF5FA-D4C8-4005-ADE6-2397A84C5C12}"/>
              </a:ext>
            </a:extLst>
          </p:cNvPr>
          <p:cNvGraphicFramePr>
            <a:graphicFrameLocks noGrp="1"/>
          </p:cNvGraphicFramePr>
          <p:nvPr>
            <p:extLst>
              <p:ext uri="{D42A27DB-BD31-4B8C-83A1-F6EECF244321}">
                <p14:modId xmlns:p14="http://schemas.microsoft.com/office/powerpoint/2010/main" val="3965748316"/>
              </p:ext>
            </p:extLst>
          </p:nvPr>
        </p:nvGraphicFramePr>
        <p:xfrm>
          <a:off x="3741576" y="45366"/>
          <a:ext cx="7540171" cy="1066800"/>
        </p:xfrm>
        <a:graphic>
          <a:graphicData uri="http://schemas.openxmlformats.org/drawingml/2006/table">
            <a:tbl>
              <a:tblPr firstRow="1" bandRow="1">
                <a:tableStyleId>{5C22544A-7EE6-4342-B048-85BDC9FD1C3A}</a:tableStyleId>
              </a:tblPr>
              <a:tblGrid>
                <a:gridCol w="2368657">
                  <a:extLst>
                    <a:ext uri="{9D8B030D-6E8A-4147-A177-3AD203B41FA5}">
                      <a16:colId xmlns:a16="http://schemas.microsoft.com/office/drawing/2014/main" val="3455320478"/>
                    </a:ext>
                  </a:extLst>
                </a:gridCol>
                <a:gridCol w="5171514">
                  <a:extLst>
                    <a:ext uri="{9D8B030D-6E8A-4147-A177-3AD203B41FA5}">
                      <a16:colId xmlns:a16="http://schemas.microsoft.com/office/drawing/2014/main" val="1569971748"/>
                    </a:ext>
                  </a:extLst>
                </a:gridCol>
              </a:tblGrid>
              <a:tr h="0">
                <a:tc>
                  <a:txBody>
                    <a:bodyPr/>
                    <a:lstStyle/>
                    <a:p>
                      <a:r>
                        <a:rPr lang="en-ZA" sz="1600" dirty="0"/>
                        <a:t>Operational definition</a:t>
                      </a:r>
                    </a:p>
                  </a:txBody>
                  <a:tcPr/>
                </a:tc>
                <a:tc>
                  <a:txBody>
                    <a:bodyPr/>
                    <a:lstStyle/>
                    <a:p>
                      <a:r>
                        <a:rPr lang="en-ZA" sz="1600" b="1" dirty="0"/>
                        <a:t>Assessment practices: </a:t>
                      </a:r>
                    </a:p>
                    <a:p>
                      <a:pPr marL="285750" indent="-285750">
                        <a:buFont typeface="Arial" panose="020B0604020202020204" pitchFamily="34" charset="0"/>
                        <a:buChar char="•"/>
                      </a:pPr>
                      <a:r>
                        <a:rPr lang="en-ZA" sz="1600" b="0" dirty="0"/>
                        <a:t>It involves the policy, design and judgement around assessment (Bearman, et al, 2016). </a:t>
                      </a:r>
                    </a:p>
                    <a:p>
                      <a:pPr marL="285750" indent="-285750">
                        <a:buFont typeface="Arial" panose="020B0604020202020204" pitchFamily="34" charset="0"/>
                        <a:buChar char="•"/>
                      </a:pPr>
                      <a:r>
                        <a:rPr lang="en-ZA" sz="1600" b="0" dirty="0"/>
                        <a:t>Focussed on the design of assessment practice</a:t>
                      </a:r>
                    </a:p>
                  </a:txBody>
                  <a:tcPr/>
                </a:tc>
                <a:extLst>
                  <a:ext uri="{0D108BD9-81ED-4DB2-BD59-A6C34878D82A}">
                    <a16:rowId xmlns:a16="http://schemas.microsoft.com/office/drawing/2014/main" val="2552271265"/>
                  </a:ext>
                </a:extLst>
              </a:tr>
            </a:tbl>
          </a:graphicData>
        </a:graphic>
      </p:graphicFrame>
    </p:spTree>
    <p:extLst>
      <p:ext uri="{BB962C8B-B14F-4D97-AF65-F5344CB8AC3E}">
        <p14:creationId xmlns:p14="http://schemas.microsoft.com/office/powerpoint/2010/main" val="18195321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2A25E-413C-4143-BC48-08EB615F7BE6}"/>
              </a:ext>
            </a:extLst>
          </p:cNvPr>
          <p:cNvSpPr>
            <a:spLocks noGrp="1"/>
          </p:cNvSpPr>
          <p:nvPr>
            <p:ph type="title"/>
          </p:nvPr>
        </p:nvSpPr>
        <p:spPr/>
        <p:txBody>
          <a:bodyPr/>
          <a:lstStyle/>
          <a:p>
            <a:r>
              <a:rPr lang="en-ZA" b="1" dirty="0"/>
              <a:t>Frameworks</a:t>
            </a:r>
          </a:p>
        </p:txBody>
      </p:sp>
      <p:sp>
        <p:nvSpPr>
          <p:cNvPr id="3" name="Text Placeholder 2">
            <a:extLst>
              <a:ext uri="{FF2B5EF4-FFF2-40B4-BE49-F238E27FC236}">
                <a16:creationId xmlns:a16="http://schemas.microsoft.com/office/drawing/2014/main" id="{6864E306-FEEE-4DB5-8A32-F4EDED40A3A9}"/>
              </a:ext>
            </a:extLst>
          </p:cNvPr>
          <p:cNvSpPr>
            <a:spLocks noGrp="1"/>
          </p:cNvSpPr>
          <p:nvPr>
            <p:ph type="body" idx="1"/>
          </p:nvPr>
        </p:nvSpPr>
        <p:spPr>
          <a:xfrm>
            <a:off x="3487918" y="1023586"/>
            <a:ext cx="4157220" cy="807720"/>
          </a:xfrm>
        </p:spPr>
        <p:txBody>
          <a:bodyPr/>
          <a:lstStyle/>
          <a:p>
            <a:r>
              <a:rPr lang="en-ZA" dirty="0"/>
              <a:t>Biggs constructive alignment (1999) </a:t>
            </a:r>
          </a:p>
        </p:txBody>
      </p:sp>
      <p:pic>
        <p:nvPicPr>
          <p:cNvPr id="8" name="Content Placeholder 7">
            <a:extLst>
              <a:ext uri="{FF2B5EF4-FFF2-40B4-BE49-F238E27FC236}">
                <a16:creationId xmlns:a16="http://schemas.microsoft.com/office/drawing/2014/main" id="{AD693A3A-4D25-45C5-8C76-7E1EC5F44E06}"/>
              </a:ext>
            </a:extLst>
          </p:cNvPr>
          <p:cNvPicPr>
            <a:picLocks noGrp="1" noChangeAspect="1"/>
          </p:cNvPicPr>
          <p:nvPr>
            <p:ph sz="half" idx="2"/>
          </p:nvPr>
        </p:nvPicPr>
        <p:blipFill>
          <a:blip r:embed="rId2"/>
          <a:stretch>
            <a:fillRect/>
          </a:stretch>
        </p:blipFill>
        <p:spPr>
          <a:xfrm>
            <a:off x="3867150" y="2857118"/>
            <a:ext cx="3475038" cy="2170876"/>
          </a:xfrm>
        </p:spPr>
      </p:pic>
      <p:sp>
        <p:nvSpPr>
          <p:cNvPr id="5" name="Text Placeholder 4">
            <a:extLst>
              <a:ext uri="{FF2B5EF4-FFF2-40B4-BE49-F238E27FC236}">
                <a16:creationId xmlns:a16="http://schemas.microsoft.com/office/drawing/2014/main" id="{C3FFC2E6-1D3C-4B92-8703-0E0B15EFA7C0}"/>
              </a:ext>
            </a:extLst>
          </p:cNvPr>
          <p:cNvSpPr>
            <a:spLocks noGrp="1"/>
          </p:cNvSpPr>
          <p:nvPr>
            <p:ph type="body" sz="quarter" idx="3"/>
          </p:nvPr>
        </p:nvSpPr>
        <p:spPr>
          <a:xfrm>
            <a:off x="8101267" y="1011214"/>
            <a:ext cx="3474720" cy="813171"/>
          </a:xfrm>
        </p:spPr>
        <p:txBody>
          <a:bodyPr/>
          <a:lstStyle/>
          <a:p>
            <a:r>
              <a:rPr lang="en-ZA" dirty="0"/>
              <a:t>Blooms Taxonomy (1965) </a:t>
            </a:r>
          </a:p>
        </p:txBody>
      </p:sp>
      <p:pic>
        <p:nvPicPr>
          <p:cNvPr id="10" name="Content Placeholder 9">
            <a:extLst>
              <a:ext uri="{FF2B5EF4-FFF2-40B4-BE49-F238E27FC236}">
                <a16:creationId xmlns:a16="http://schemas.microsoft.com/office/drawing/2014/main" id="{5E1C4C81-6190-4F81-821C-3D2821D06CF6}"/>
              </a:ext>
            </a:extLst>
          </p:cNvPr>
          <p:cNvPicPr>
            <a:picLocks noGrp="1" noChangeAspect="1"/>
          </p:cNvPicPr>
          <p:nvPr>
            <p:ph sz="quarter" idx="4"/>
          </p:nvPr>
        </p:nvPicPr>
        <p:blipFill>
          <a:blip r:embed="rId3"/>
          <a:stretch>
            <a:fillRect/>
          </a:stretch>
        </p:blipFill>
        <p:spPr>
          <a:xfrm>
            <a:off x="7818439" y="2280733"/>
            <a:ext cx="2872396" cy="2747262"/>
          </a:xfrm>
        </p:spPr>
      </p:pic>
    </p:spTree>
    <p:extLst>
      <p:ext uri="{BB962C8B-B14F-4D97-AF65-F5344CB8AC3E}">
        <p14:creationId xmlns:p14="http://schemas.microsoft.com/office/powerpoint/2010/main" val="31869187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EC8EE-4F2D-41A9-900E-A3227FAD0408}"/>
              </a:ext>
            </a:extLst>
          </p:cNvPr>
          <p:cNvSpPr>
            <a:spLocks noGrp="1"/>
          </p:cNvSpPr>
          <p:nvPr>
            <p:ph type="title"/>
          </p:nvPr>
        </p:nvSpPr>
        <p:spPr>
          <a:xfrm>
            <a:off x="252919" y="3429000"/>
            <a:ext cx="2947482" cy="2393991"/>
          </a:xfrm>
        </p:spPr>
        <p:txBody>
          <a:bodyPr/>
          <a:lstStyle/>
          <a:p>
            <a:r>
              <a:rPr lang="en-GB" b="1" dirty="0"/>
              <a:t>Methodology</a:t>
            </a:r>
            <a:br>
              <a:rPr lang="en-ZA" b="1" dirty="0"/>
            </a:br>
            <a:endParaRPr lang="en-ZA" dirty="0"/>
          </a:p>
        </p:txBody>
      </p:sp>
      <p:pic>
        <p:nvPicPr>
          <p:cNvPr id="5" name="Content Placeholder 4">
            <a:extLst>
              <a:ext uri="{FF2B5EF4-FFF2-40B4-BE49-F238E27FC236}">
                <a16:creationId xmlns:a16="http://schemas.microsoft.com/office/drawing/2014/main" id="{64B62681-DFD4-449A-8A06-E96B3E60C52D}"/>
              </a:ext>
            </a:extLst>
          </p:cNvPr>
          <p:cNvPicPr>
            <a:picLocks noGrp="1" noChangeAspect="1"/>
          </p:cNvPicPr>
          <p:nvPr>
            <p:ph idx="1"/>
          </p:nvPr>
        </p:nvPicPr>
        <p:blipFill>
          <a:blip r:embed="rId2"/>
          <a:stretch>
            <a:fillRect/>
          </a:stretch>
        </p:blipFill>
        <p:spPr>
          <a:xfrm>
            <a:off x="7461140" y="2024110"/>
            <a:ext cx="4266778" cy="2319739"/>
          </a:xfrm>
        </p:spPr>
      </p:pic>
      <p:sp>
        <p:nvSpPr>
          <p:cNvPr id="6" name="Rectangle 5">
            <a:extLst>
              <a:ext uri="{FF2B5EF4-FFF2-40B4-BE49-F238E27FC236}">
                <a16:creationId xmlns:a16="http://schemas.microsoft.com/office/drawing/2014/main" id="{B04617BA-70EF-4ECE-954E-39C3E5BB6DF7}"/>
              </a:ext>
            </a:extLst>
          </p:cNvPr>
          <p:cNvSpPr/>
          <p:nvPr/>
        </p:nvSpPr>
        <p:spPr>
          <a:xfrm>
            <a:off x="3485853" y="2181797"/>
            <a:ext cx="4514038" cy="2308324"/>
          </a:xfrm>
          <a:prstGeom prst="rect">
            <a:avLst/>
          </a:prstGeom>
        </p:spPr>
        <p:txBody>
          <a:bodyPr wrap="square">
            <a:spAutoFit/>
          </a:bodyPr>
          <a:lstStyle/>
          <a:p>
            <a:r>
              <a:rPr lang="en-ZA" b="1" dirty="0"/>
              <a:t>Arksey and O'Malley's </a:t>
            </a:r>
            <a:r>
              <a:rPr lang="en-ZA" dirty="0"/>
              <a:t>(2005) five-step framework: </a:t>
            </a:r>
          </a:p>
          <a:p>
            <a:pPr marL="400050" indent="-400050">
              <a:buAutoNum type="romanLcParenBoth"/>
            </a:pPr>
            <a:r>
              <a:rPr lang="en-ZA" dirty="0"/>
              <a:t>identifying the initial research question, </a:t>
            </a:r>
          </a:p>
          <a:p>
            <a:pPr marL="400050" indent="-400050">
              <a:buAutoNum type="romanLcParenBoth"/>
            </a:pPr>
            <a:r>
              <a:rPr lang="en-ZA" dirty="0"/>
              <a:t>identifying relevant studies, </a:t>
            </a:r>
          </a:p>
          <a:p>
            <a:pPr marL="400050" indent="-400050">
              <a:buAutoNum type="romanLcParenBoth"/>
            </a:pPr>
            <a:r>
              <a:rPr lang="en-ZA" dirty="0"/>
              <a:t>study selection, </a:t>
            </a:r>
          </a:p>
          <a:p>
            <a:pPr marL="400050" indent="-400050">
              <a:buAutoNum type="romanLcParenBoth"/>
            </a:pPr>
            <a:r>
              <a:rPr lang="en-ZA" dirty="0"/>
              <a:t>charting the data, </a:t>
            </a:r>
          </a:p>
          <a:p>
            <a:pPr marL="400050" indent="-400050">
              <a:buAutoNum type="romanLcParenBoth"/>
            </a:pPr>
            <a:r>
              <a:rPr lang="en-ZA" dirty="0"/>
              <a:t>collating, summarizing and reporting the results. </a:t>
            </a:r>
          </a:p>
        </p:txBody>
      </p:sp>
      <p:sp>
        <p:nvSpPr>
          <p:cNvPr id="7" name="Title 1">
            <a:extLst>
              <a:ext uri="{FF2B5EF4-FFF2-40B4-BE49-F238E27FC236}">
                <a16:creationId xmlns:a16="http://schemas.microsoft.com/office/drawing/2014/main" id="{DF41C051-8EE4-4EE6-A4EA-E5114313AFB1}"/>
              </a:ext>
            </a:extLst>
          </p:cNvPr>
          <p:cNvSpPr txBox="1">
            <a:spLocks/>
          </p:cNvSpPr>
          <p:nvPr/>
        </p:nvSpPr>
        <p:spPr>
          <a:xfrm>
            <a:off x="1077122" y="651582"/>
            <a:ext cx="2947482" cy="23939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r>
              <a:rPr lang="en-GB" b="1" dirty="0"/>
              <a:t>Aim</a:t>
            </a:r>
            <a:br>
              <a:rPr lang="en-ZA" b="1" dirty="0"/>
            </a:br>
            <a:endParaRPr lang="en-ZA" dirty="0"/>
          </a:p>
        </p:txBody>
      </p:sp>
      <p:sp>
        <p:nvSpPr>
          <p:cNvPr id="8" name="Rectangle 7">
            <a:extLst>
              <a:ext uri="{FF2B5EF4-FFF2-40B4-BE49-F238E27FC236}">
                <a16:creationId xmlns:a16="http://schemas.microsoft.com/office/drawing/2014/main" id="{C8E661AF-DB05-4DB5-A547-439DFFD139B9}"/>
              </a:ext>
            </a:extLst>
          </p:cNvPr>
          <p:cNvSpPr/>
          <p:nvPr/>
        </p:nvSpPr>
        <p:spPr>
          <a:xfrm>
            <a:off x="3463635" y="648248"/>
            <a:ext cx="4266778" cy="923330"/>
          </a:xfrm>
          <a:prstGeom prst="rect">
            <a:avLst/>
          </a:prstGeom>
        </p:spPr>
        <p:txBody>
          <a:bodyPr wrap="square">
            <a:spAutoFit/>
          </a:bodyPr>
          <a:lstStyle/>
          <a:p>
            <a:r>
              <a:rPr lang="en-ZA" b="1" dirty="0"/>
              <a:t>Scoping review: </a:t>
            </a:r>
            <a:r>
              <a:rPr lang="en-ZA" dirty="0"/>
              <a:t>aimed to establish best practices for theoretical assessment design in pre-registration nursing education. </a:t>
            </a:r>
          </a:p>
        </p:txBody>
      </p:sp>
      <p:pic>
        <p:nvPicPr>
          <p:cNvPr id="3" name="Picture 2">
            <a:extLst>
              <a:ext uri="{FF2B5EF4-FFF2-40B4-BE49-F238E27FC236}">
                <a16:creationId xmlns:a16="http://schemas.microsoft.com/office/drawing/2014/main" id="{09D708E9-E168-426A-BCD6-AF1138F3BA64}"/>
              </a:ext>
            </a:extLst>
          </p:cNvPr>
          <p:cNvPicPr>
            <a:picLocks noChangeAspect="1"/>
          </p:cNvPicPr>
          <p:nvPr/>
        </p:nvPicPr>
        <p:blipFill>
          <a:blip r:embed="rId3"/>
          <a:stretch>
            <a:fillRect/>
          </a:stretch>
        </p:blipFill>
        <p:spPr>
          <a:xfrm>
            <a:off x="7864374" y="201146"/>
            <a:ext cx="1860761" cy="1822964"/>
          </a:xfrm>
          <a:prstGeom prst="rect">
            <a:avLst/>
          </a:prstGeom>
        </p:spPr>
      </p:pic>
      <p:sp>
        <p:nvSpPr>
          <p:cNvPr id="9" name="Content Placeholder 5">
            <a:extLst>
              <a:ext uri="{FF2B5EF4-FFF2-40B4-BE49-F238E27FC236}">
                <a16:creationId xmlns:a16="http://schemas.microsoft.com/office/drawing/2014/main" id="{3007A485-63FA-4375-9163-2C9B6B86B738}"/>
              </a:ext>
            </a:extLst>
          </p:cNvPr>
          <p:cNvSpPr txBox="1">
            <a:spLocks/>
          </p:cNvSpPr>
          <p:nvPr/>
        </p:nvSpPr>
        <p:spPr>
          <a:xfrm>
            <a:off x="3448969" y="4677069"/>
            <a:ext cx="5730542" cy="4023360"/>
          </a:xfrm>
          <a:prstGeom prst="rect">
            <a:avLst/>
          </a:prstGeom>
        </p:spPr>
        <p:txBody>
          <a:bodyP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None/>
            </a:pPr>
            <a:r>
              <a:rPr lang="en-GB" sz="1800" b="1" dirty="0">
                <a:solidFill>
                  <a:schemeClr val="tx1"/>
                </a:solidFill>
              </a:rPr>
              <a:t>Inclusion criteria</a:t>
            </a:r>
            <a:endParaRPr lang="en-ZA" sz="1800" b="1" dirty="0">
              <a:solidFill>
                <a:schemeClr val="tx1"/>
              </a:solidFill>
            </a:endParaRPr>
          </a:p>
          <a:p>
            <a:r>
              <a:rPr lang="en-ZA" sz="1600" dirty="0">
                <a:solidFill>
                  <a:schemeClr val="tx1"/>
                </a:solidFill>
              </a:rPr>
              <a:t>All types of studies that involved assessment practices in nursing education were considered. </a:t>
            </a:r>
          </a:p>
          <a:p>
            <a:r>
              <a:rPr lang="en-ZA" sz="1600" dirty="0">
                <a:solidFill>
                  <a:schemeClr val="tx1"/>
                </a:solidFill>
              </a:rPr>
              <a:t>Published qualitative and quantitative studies and reviews that were full-text and published in the English language were included. </a:t>
            </a:r>
          </a:p>
          <a:p>
            <a:r>
              <a:rPr lang="en-ZA" sz="1600" dirty="0">
                <a:solidFill>
                  <a:schemeClr val="tx1"/>
                </a:solidFill>
              </a:rPr>
              <a:t>Studies published between 2010- 2020 were selected. </a:t>
            </a:r>
          </a:p>
        </p:txBody>
      </p:sp>
      <p:graphicFrame>
        <p:nvGraphicFramePr>
          <p:cNvPr id="4" name="Diagram 3">
            <a:extLst>
              <a:ext uri="{FF2B5EF4-FFF2-40B4-BE49-F238E27FC236}">
                <a16:creationId xmlns:a16="http://schemas.microsoft.com/office/drawing/2014/main" id="{05FEB32B-4B0B-4972-9CB6-061CE71CD83F}"/>
              </a:ext>
            </a:extLst>
          </p:cNvPr>
          <p:cNvGraphicFramePr/>
          <p:nvPr>
            <p:extLst>
              <p:ext uri="{D42A27DB-BD31-4B8C-83A1-F6EECF244321}">
                <p14:modId xmlns:p14="http://schemas.microsoft.com/office/powerpoint/2010/main" val="1477100229"/>
              </p:ext>
            </p:extLst>
          </p:nvPr>
        </p:nvGraphicFramePr>
        <p:xfrm>
          <a:off x="8013279" y="3854016"/>
          <a:ext cx="4266778" cy="309276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6049933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1A10B-9A39-4CC0-8B08-A5B7E28FDFFE}"/>
              </a:ext>
            </a:extLst>
          </p:cNvPr>
          <p:cNvSpPr>
            <a:spLocks noGrp="1"/>
          </p:cNvSpPr>
          <p:nvPr>
            <p:ph type="title"/>
          </p:nvPr>
        </p:nvSpPr>
        <p:spPr/>
        <p:txBody>
          <a:bodyPr/>
          <a:lstStyle/>
          <a:p>
            <a:r>
              <a:rPr lang="en-ZA" dirty="0"/>
              <a:t>Study selection process, data extraction and synthesis</a:t>
            </a:r>
          </a:p>
        </p:txBody>
      </p:sp>
      <p:pic>
        <p:nvPicPr>
          <p:cNvPr id="3" name="Picture 2">
            <a:extLst>
              <a:ext uri="{FF2B5EF4-FFF2-40B4-BE49-F238E27FC236}">
                <a16:creationId xmlns:a16="http://schemas.microsoft.com/office/drawing/2014/main" id="{5ACDD260-17AE-43AF-835E-3B8F273DDE5B}"/>
              </a:ext>
            </a:extLst>
          </p:cNvPr>
          <p:cNvPicPr>
            <a:picLocks noChangeAspect="1"/>
          </p:cNvPicPr>
          <p:nvPr/>
        </p:nvPicPr>
        <p:blipFill rotWithShape="1">
          <a:blip r:embed="rId2"/>
          <a:srcRect l="57835" t="29608" r="11855" b="15465"/>
          <a:stretch/>
        </p:blipFill>
        <p:spPr>
          <a:xfrm>
            <a:off x="4142005" y="0"/>
            <a:ext cx="7508975" cy="6858000"/>
          </a:xfrm>
          <a:prstGeom prst="rect">
            <a:avLst/>
          </a:prstGeom>
        </p:spPr>
      </p:pic>
      <p:sp>
        <p:nvSpPr>
          <p:cNvPr id="5" name="Rectangle 4">
            <a:extLst>
              <a:ext uri="{FF2B5EF4-FFF2-40B4-BE49-F238E27FC236}">
                <a16:creationId xmlns:a16="http://schemas.microsoft.com/office/drawing/2014/main" id="{7C9DC7BF-EF80-4D36-97C2-0AD3A96BB7EF}"/>
              </a:ext>
            </a:extLst>
          </p:cNvPr>
          <p:cNvSpPr/>
          <p:nvPr/>
        </p:nvSpPr>
        <p:spPr>
          <a:xfrm>
            <a:off x="541020" y="138928"/>
            <a:ext cx="3016723" cy="276999"/>
          </a:xfrm>
          <a:prstGeom prst="rect">
            <a:avLst/>
          </a:prstGeom>
        </p:spPr>
        <p:txBody>
          <a:bodyPr wrap="none">
            <a:spAutoFit/>
          </a:bodyPr>
          <a:lstStyle/>
          <a:p>
            <a:r>
              <a:rPr lang="en-GB" sz="1200" dirty="0">
                <a:latin typeface="Times New Roman" panose="02020603050405020304" pitchFamily="18" charset="0"/>
                <a:ea typeface="Calibri" panose="020F0502020204030204" pitchFamily="34" charset="0"/>
              </a:rPr>
              <a:t>PRISMA flow diagram by Moher et al., 2009 </a:t>
            </a:r>
            <a:endParaRPr lang="en-ZA" dirty="0"/>
          </a:p>
        </p:txBody>
      </p:sp>
    </p:spTree>
    <p:extLst>
      <p:ext uri="{BB962C8B-B14F-4D97-AF65-F5344CB8AC3E}">
        <p14:creationId xmlns:p14="http://schemas.microsoft.com/office/powerpoint/2010/main" val="19394861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6B90B-FAFD-487C-ACB8-003D61563AE6}"/>
              </a:ext>
            </a:extLst>
          </p:cNvPr>
          <p:cNvSpPr>
            <a:spLocks noGrp="1"/>
          </p:cNvSpPr>
          <p:nvPr>
            <p:ph type="title"/>
          </p:nvPr>
        </p:nvSpPr>
        <p:spPr/>
        <p:txBody>
          <a:bodyPr/>
          <a:lstStyle/>
          <a:p>
            <a:r>
              <a:rPr lang="en-ZA" dirty="0"/>
              <a:t>Findings and discussion</a:t>
            </a:r>
          </a:p>
        </p:txBody>
      </p:sp>
      <p:sp>
        <p:nvSpPr>
          <p:cNvPr id="3" name="Rectangle 2">
            <a:extLst>
              <a:ext uri="{FF2B5EF4-FFF2-40B4-BE49-F238E27FC236}">
                <a16:creationId xmlns:a16="http://schemas.microsoft.com/office/drawing/2014/main" id="{11A27FD3-EA43-42BA-BF6B-BD18C1DDE6EB}"/>
              </a:ext>
            </a:extLst>
          </p:cNvPr>
          <p:cNvSpPr/>
          <p:nvPr/>
        </p:nvSpPr>
        <p:spPr>
          <a:xfrm>
            <a:off x="3538983" y="254011"/>
            <a:ext cx="7700962" cy="3416320"/>
          </a:xfrm>
          <a:prstGeom prst="rect">
            <a:avLst/>
          </a:prstGeom>
        </p:spPr>
        <p:txBody>
          <a:bodyPr wrap="square">
            <a:spAutoFit/>
          </a:bodyPr>
          <a:lstStyle/>
          <a:p>
            <a:pPr marL="285750" indent="-285750">
              <a:buFont typeface="Arial" panose="020B0604020202020204" pitchFamily="34" charset="0"/>
              <a:buChar char="•"/>
            </a:pPr>
            <a:r>
              <a:rPr lang="en-ZA" dirty="0"/>
              <a:t>Twelve articles met the inclusion criteria. An iterative process was followed. </a:t>
            </a:r>
          </a:p>
          <a:p>
            <a:pPr marL="285750" indent="-285750">
              <a:buFont typeface="Arial" panose="020B0604020202020204" pitchFamily="34" charset="0"/>
              <a:buChar char="•"/>
            </a:pPr>
            <a:r>
              <a:rPr lang="en-ZA" dirty="0"/>
              <a:t>All the included studies were conducted at HEIs; one study was for a PhD Dissertation, one was a case study, and 10 studies were empirical research articles. </a:t>
            </a:r>
          </a:p>
          <a:p>
            <a:pPr marL="285750" indent="-285750">
              <a:buFont typeface="Arial" panose="020B0604020202020204" pitchFamily="34" charset="0"/>
              <a:buChar char="•"/>
            </a:pPr>
            <a:r>
              <a:rPr lang="en-ZA" dirty="0"/>
              <a:t>The studies were published between 2010 and 2018 and originated from 11 countries: Australia (n=1), Canada (n=1), Chile (n=1), Iran (n=1), the KSA (n=1), New Zealand (n=1), Norway (n=1), Spain (n=1), Sudan (n=1), the United Kingdom (n=1) and the United States of America (n=2). </a:t>
            </a:r>
          </a:p>
          <a:p>
            <a:pPr marL="285750" indent="-285750">
              <a:buFont typeface="Arial" panose="020B0604020202020204" pitchFamily="34" charset="0"/>
              <a:buChar char="•"/>
            </a:pPr>
            <a:r>
              <a:rPr lang="en-ZA" dirty="0"/>
              <a:t>The studies discussed assessment practices. </a:t>
            </a:r>
          </a:p>
          <a:p>
            <a:pPr marL="285750" indent="-285750">
              <a:buFont typeface="Arial" panose="020B0604020202020204" pitchFamily="34" charset="0"/>
              <a:buChar char="•"/>
            </a:pPr>
            <a:r>
              <a:rPr lang="en-ZA" dirty="0"/>
              <a:t>The findings revealed that various factors have a significant impact on theoretical assessment design in pre-registration nursing education. </a:t>
            </a:r>
          </a:p>
          <a:p>
            <a:pPr marL="285750" indent="-285750">
              <a:buFont typeface="Arial" panose="020B0604020202020204" pitchFamily="34" charset="0"/>
              <a:buChar char="•"/>
            </a:pPr>
            <a:endParaRPr lang="en-ZA" dirty="0"/>
          </a:p>
        </p:txBody>
      </p:sp>
      <p:graphicFrame>
        <p:nvGraphicFramePr>
          <p:cNvPr id="4" name="Table 3">
            <a:extLst>
              <a:ext uri="{FF2B5EF4-FFF2-40B4-BE49-F238E27FC236}">
                <a16:creationId xmlns:a16="http://schemas.microsoft.com/office/drawing/2014/main" id="{6C04792A-8AB5-4C70-A748-6555D872D112}"/>
              </a:ext>
            </a:extLst>
          </p:cNvPr>
          <p:cNvGraphicFramePr>
            <a:graphicFrameLocks noGrp="1"/>
          </p:cNvGraphicFramePr>
          <p:nvPr>
            <p:extLst>
              <p:ext uri="{D42A27DB-BD31-4B8C-83A1-F6EECF244321}">
                <p14:modId xmlns:p14="http://schemas.microsoft.com/office/powerpoint/2010/main" val="850947848"/>
              </p:ext>
            </p:extLst>
          </p:nvPr>
        </p:nvGraphicFramePr>
        <p:xfrm>
          <a:off x="4037603" y="3963067"/>
          <a:ext cx="6934542" cy="2285816"/>
        </p:xfrm>
        <a:graphic>
          <a:graphicData uri="http://schemas.openxmlformats.org/drawingml/2006/table">
            <a:tbl>
              <a:tblPr firstRow="1" firstCol="1" bandRow="1"/>
              <a:tblGrid>
                <a:gridCol w="2311514">
                  <a:extLst>
                    <a:ext uri="{9D8B030D-6E8A-4147-A177-3AD203B41FA5}">
                      <a16:colId xmlns:a16="http://schemas.microsoft.com/office/drawing/2014/main" val="913868493"/>
                    </a:ext>
                  </a:extLst>
                </a:gridCol>
                <a:gridCol w="2311514">
                  <a:extLst>
                    <a:ext uri="{9D8B030D-6E8A-4147-A177-3AD203B41FA5}">
                      <a16:colId xmlns:a16="http://schemas.microsoft.com/office/drawing/2014/main" val="2910971967"/>
                    </a:ext>
                  </a:extLst>
                </a:gridCol>
                <a:gridCol w="2311514">
                  <a:extLst>
                    <a:ext uri="{9D8B030D-6E8A-4147-A177-3AD203B41FA5}">
                      <a16:colId xmlns:a16="http://schemas.microsoft.com/office/drawing/2014/main" val="4146561843"/>
                    </a:ext>
                  </a:extLst>
                </a:gridCol>
              </a:tblGrid>
              <a:tr h="411211">
                <a:tc gridSpan="3">
                  <a:txBody>
                    <a:bodyPr/>
                    <a:lstStyle/>
                    <a:p>
                      <a:pPr algn="ctr">
                        <a:lnSpc>
                          <a:spcPct val="107000"/>
                        </a:lnSpc>
                        <a:spcAft>
                          <a:spcPts val="0"/>
                        </a:spcAft>
                      </a:pPr>
                      <a:r>
                        <a:rPr lang="en-GB" sz="1600" b="1" dirty="0">
                          <a:effectLst/>
                          <a:latin typeface="Times New Roman" panose="02020603050405020304" pitchFamily="18" charset="0"/>
                          <a:ea typeface="Calibri" panose="020F0502020204030204" pitchFamily="34" charset="0"/>
                          <a:cs typeface="Times New Roman" panose="02020603050405020304" pitchFamily="18" charset="0"/>
                        </a:rPr>
                        <a:t>Table 1: Assessments Practices</a:t>
                      </a:r>
                      <a:endParaRPr lang="en-ZA" sz="16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en-GB" sz="16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ZA"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27439878"/>
                  </a:ext>
                </a:extLst>
              </a:tr>
              <a:tr h="1781562">
                <a:tc>
                  <a:txBody>
                    <a:bodyPr/>
                    <a:lstStyle/>
                    <a:p>
                      <a:pPr algn="ctr">
                        <a:lnSpc>
                          <a:spcPct val="107000"/>
                        </a:lnSpc>
                        <a:spcAft>
                          <a:spcPts val="0"/>
                        </a:spcAft>
                      </a:pPr>
                      <a:endParaRPr lang="en-ZA"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endParaRPr lang="en-ZA"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r>
                        <a:rPr lang="en-ZA" sz="1600" b="1" dirty="0">
                          <a:effectLst/>
                          <a:latin typeface="Times New Roman" panose="02020603050405020304" pitchFamily="18" charset="0"/>
                          <a:ea typeface="Calibri" panose="020F0502020204030204" pitchFamily="34" charset="0"/>
                          <a:cs typeface="Times New Roman" panose="02020603050405020304" pitchFamily="18" charset="0"/>
                        </a:rPr>
                        <a:t>The use of taxonomy framework to align assessments</a:t>
                      </a:r>
                      <a:r>
                        <a:rPr lang="en-GB" sz="16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ZA" sz="16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GB" sz="16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ZA"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n-ZA"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endParaRPr lang="en-ZA"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r>
                        <a:rPr lang="en-GB"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ZA" sz="1600" b="1" dirty="0">
                          <a:effectLst/>
                          <a:latin typeface="Times New Roman" panose="02020603050405020304" pitchFamily="18" charset="0"/>
                          <a:ea typeface="Calibri" panose="020F0502020204030204" pitchFamily="34" charset="0"/>
                          <a:cs typeface="Times New Roman" panose="02020603050405020304" pitchFamily="18" charset="0"/>
                        </a:rPr>
                        <a:t>Bridging the theory-practice gap</a:t>
                      </a:r>
                      <a:r>
                        <a:rPr lang="en-GB" sz="16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ZA" sz="16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endParaRPr lang="en-ZA"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n-ZA"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endParaRPr lang="en-ZA"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en-ZA" sz="1600" b="1" dirty="0">
                          <a:effectLst/>
                          <a:latin typeface="Times New Roman" panose="02020603050405020304" pitchFamily="18" charset="0"/>
                          <a:ea typeface="Calibri" panose="020F0502020204030204" pitchFamily="34" charset="0"/>
                          <a:cs typeface="Times New Roman" panose="02020603050405020304" pitchFamily="18" charset="0"/>
                        </a:rPr>
                        <a:t>Nurse educators’ workload</a:t>
                      </a:r>
                      <a:r>
                        <a:rPr lang="en-GB" sz="16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ZA" sz="16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GB" sz="1600" dirty="0">
                          <a:effectLst/>
                          <a:latin typeface="Times New Roman" panose="02020603050405020304" pitchFamily="18" charset="0"/>
                          <a:ea typeface="Calibri" panose="020F0502020204030204" pitchFamily="34" charset="0"/>
                          <a:cs typeface="Times New Roman" panose="02020603050405020304" pitchFamily="18" charset="0"/>
                        </a:rPr>
                        <a:t> </a:t>
                      </a:r>
                    </a:p>
                    <a:p>
                      <a:pPr>
                        <a:lnSpc>
                          <a:spcPct val="107000"/>
                        </a:lnSpc>
                        <a:spcAft>
                          <a:spcPts val="0"/>
                        </a:spcAft>
                      </a:pPr>
                      <a:endParaRPr lang="en-ZA"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86666727"/>
                  </a:ext>
                </a:extLst>
              </a:tr>
            </a:tbl>
          </a:graphicData>
        </a:graphic>
      </p:graphicFrame>
    </p:spTree>
    <p:extLst>
      <p:ext uri="{BB962C8B-B14F-4D97-AF65-F5344CB8AC3E}">
        <p14:creationId xmlns:p14="http://schemas.microsoft.com/office/powerpoint/2010/main" val="9585874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40">
            <a:extLst>
              <a:ext uri="{FF2B5EF4-FFF2-40B4-BE49-F238E27FC236}">
                <a16:creationId xmlns:a16="http://schemas.microsoft.com/office/drawing/2014/main" id="{655E9043-42CF-45C3-915A-1F2705354DB1}"/>
              </a:ext>
            </a:extLst>
          </p:cNvPr>
          <p:cNvPicPr>
            <a:picLocks noChangeAspect="1"/>
          </p:cNvPicPr>
          <p:nvPr/>
        </p:nvPicPr>
        <p:blipFill>
          <a:blip r:embed="rId2"/>
          <a:stretch>
            <a:fillRect/>
          </a:stretch>
        </p:blipFill>
        <p:spPr>
          <a:xfrm>
            <a:off x="-34112" y="3028135"/>
            <a:ext cx="4708850" cy="3829865"/>
          </a:xfrm>
          <a:prstGeom prst="rect">
            <a:avLst/>
          </a:prstGeom>
        </p:spPr>
      </p:pic>
      <p:sp>
        <p:nvSpPr>
          <p:cNvPr id="2" name="Title 1">
            <a:extLst>
              <a:ext uri="{FF2B5EF4-FFF2-40B4-BE49-F238E27FC236}">
                <a16:creationId xmlns:a16="http://schemas.microsoft.com/office/drawing/2014/main" id="{B3958900-B1AF-4B33-8208-CE3874FB781C}"/>
              </a:ext>
            </a:extLst>
          </p:cNvPr>
          <p:cNvSpPr>
            <a:spLocks noGrp="1"/>
          </p:cNvSpPr>
          <p:nvPr>
            <p:ph type="title"/>
          </p:nvPr>
        </p:nvSpPr>
        <p:spPr>
          <a:xfrm>
            <a:off x="422689" y="-866302"/>
            <a:ext cx="2947482" cy="4601183"/>
          </a:xfrm>
        </p:spPr>
        <p:txBody>
          <a:bodyPr/>
          <a:lstStyle/>
          <a:p>
            <a:r>
              <a:rPr lang="en-GB" b="1" dirty="0"/>
              <a:t>Applying the frameworks</a:t>
            </a:r>
            <a:endParaRPr lang="en-ZA" dirty="0"/>
          </a:p>
        </p:txBody>
      </p:sp>
      <p:sp>
        <p:nvSpPr>
          <p:cNvPr id="20" name="Rectangle 27">
            <a:extLst>
              <a:ext uri="{FF2B5EF4-FFF2-40B4-BE49-F238E27FC236}">
                <a16:creationId xmlns:a16="http://schemas.microsoft.com/office/drawing/2014/main" id="{3F5FABEA-C4E1-421D-872C-F043AFF6BD48}"/>
              </a:ext>
            </a:extLst>
          </p:cNvPr>
          <p:cNvSpPr>
            <a:spLocks noChangeArrowheads="1"/>
          </p:cNvSpPr>
          <p:nvPr/>
        </p:nvSpPr>
        <p:spPr bwMode="auto">
          <a:xfrm>
            <a:off x="4051797" y="308739"/>
            <a:ext cx="7169597" cy="8761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453" tIns="45726" rIns="91453" bIns="45726" anchor="ctr"/>
          <a:lstStyle>
            <a:lvl1pPr defTabSz="1016000">
              <a:spcBef>
                <a:spcPct val="20000"/>
              </a:spcBef>
              <a:buChar char="•"/>
              <a:defRPr sz="3600">
                <a:solidFill>
                  <a:schemeClr val="tx1"/>
                </a:solidFill>
                <a:latin typeface="Arial" panose="020B0604020202020204" pitchFamily="34" charset="0"/>
                <a:ea typeface="MS PGothic" panose="020B0600070205080204" pitchFamily="34" charset="-128"/>
              </a:defRPr>
            </a:lvl1pPr>
            <a:lvl2pPr marL="742950" indent="-285750" defTabSz="1016000">
              <a:spcBef>
                <a:spcPct val="20000"/>
              </a:spcBef>
              <a:buChar char="–"/>
              <a:defRPr sz="3100">
                <a:solidFill>
                  <a:schemeClr val="tx1"/>
                </a:solidFill>
                <a:latin typeface="Arial" panose="020B0604020202020204" pitchFamily="34" charset="0"/>
                <a:ea typeface="MS PGothic" panose="020B0600070205080204" pitchFamily="34" charset="-128"/>
              </a:defRPr>
            </a:lvl2pPr>
            <a:lvl3pPr marL="1143000" indent="-228600" defTabSz="1016000">
              <a:spcBef>
                <a:spcPct val="20000"/>
              </a:spcBef>
              <a:buChar char="•"/>
              <a:defRPr sz="2700">
                <a:solidFill>
                  <a:schemeClr val="tx1"/>
                </a:solidFill>
                <a:latin typeface="Arial" panose="020B0604020202020204" pitchFamily="34" charset="0"/>
                <a:ea typeface="MS PGothic" panose="020B0600070205080204" pitchFamily="34" charset="-128"/>
              </a:defRPr>
            </a:lvl3pPr>
            <a:lvl4pPr marL="1600200" indent="-228600" defTabSz="1016000">
              <a:spcBef>
                <a:spcPct val="20000"/>
              </a:spcBef>
              <a:buChar char="–"/>
              <a:defRPr sz="2200">
                <a:solidFill>
                  <a:schemeClr val="tx1"/>
                </a:solidFill>
                <a:latin typeface="Arial" panose="020B0604020202020204" pitchFamily="34" charset="0"/>
                <a:ea typeface="MS PGothic" panose="020B0600070205080204" pitchFamily="34" charset="-128"/>
              </a:defRPr>
            </a:lvl4pPr>
            <a:lvl5pPr marL="2057400" indent="-228600" defTabSz="1016000">
              <a:spcBef>
                <a:spcPct val="20000"/>
              </a:spcBef>
              <a:buChar char="»"/>
              <a:defRPr sz="2200">
                <a:solidFill>
                  <a:schemeClr val="tx1"/>
                </a:solidFill>
                <a:latin typeface="Arial" panose="020B0604020202020204" pitchFamily="34" charset="0"/>
                <a:ea typeface="MS PGothic" panose="020B0600070205080204" pitchFamily="34" charset="-128"/>
              </a:defRPr>
            </a:lvl5pPr>
            <a:lvl6pPr marL="2514600" indent="-228600" defTabSz="1016000" eaLnBrk="0" fontAlgn="base" hangingPunct="0">
              <a:spcBef>
                <a:spcPct val="20000"/>
              </a:spcBef>
              <a:spcAft>
                <a:spcPct val="0"/>
              </a:spcAft>
              <a:buChar char="»"/>
              <a:defRPr sz="2200">
                <a:solidFill>
                  <a:schemeClr val="tx1"/>
                </a:solidFill>
                <a:latin typeface="Arial" panose="020B0604020202020204" pitchFamily="34" charset="0"/>
                <a:ea typeface="MS PGothic" panose="020B0600070205080204" pitchFamily="34" charset="-128"/>
              </a:defRPr>
            </a:lvl6pPr>
            <a:lvl7pPr marL="2971800" indent="-228600" defTabSz="1016000" eaLnBrk="0" fontAlgn="base" hangingPunct="0">
              <a:spcBef>
                <a:spcPct val="20000"/>
              </a:spcBef>
              <a:spcAft>
                <a:spcPct val="0"/>
              </a:spcAft>
              <a:buChar char="»"/>
              <a:defRPr sz="2200">
                <a:solidFill>
                  <a:schemeClr val="tx1"/>
                </a:solidFill>
                <a:latin typeface="Arial" panose="020B0604020202020204" pitchFamily="34" charset="0"/>
                <a:ea typeface="MS PGothic" panose="020B0600070205080204" pitchFamily="34" charset="-128"/>
              </a:defRPr>
            </a:lvl7pPr>
            <a:lvl8pPr marL="3429000" indent="-228600" defTabSz="1016000" eaLnBrk="0" fontAlgn="base" hangingPunct="0">
              <a:spcBef>
                <a:spcPct val="20000"/>
              </a:spcBef>
              <a:spcAft>
                <a:spcPct val="0"/>
              </a:spcAft>
              <a:buChar char="»"/>
              <a:defRPr sz="2200">
                <a:solidFill>
                  <a:schemeClr val="tx1"/>
                </a:solidFill>
                <a:latin typeface="Arial" panose="020B0604020202020204" pitchFamily="34" charset="0"/>
                <a:ea typeface="MS PGothic" panose="020B0600070205080204" pitchFamily="34" charset="-128"/>
              </a:defRPr>
            </a:lvl8pPr>
            <a:lvl9pPr marL="3886200" indent="-228600" defTabSz="1016000" eaLnBrk="0" fontAlgn="base" hangingPunct="0">
              <a:spcBef>
                <a:spcPct val="20000"/>
              </a:spcBef>
              <a:spcAft>
                <a:spcPct val="0"/>
              </a:spcAft>
              <a:buChar char="»"/>
              <a:defRPr sz="2200">
                <a:solidFill>
                  <a:schemeClr val="tx1"/>
                </a:solidFill>
                <a:latin typeface="Arial" panose="020B0604020202020204" pitchFamily="34" charset="0"/>
                <a:ea typeface="MS PGothic" panose="020B0600070205080204" pitchFamily="34" charset="-128"/>
              </a:defRPr>
            </a:lvl9pPr>
          </a:lstStyle>
          <a:p>
            <a:pPr defTabSz="914806" fontAlgn="base">
              <a:spcBef>
                <a:spcPct val="0"/>
              </a:spcBef>
              <a:spcAft>
                <a:spcPct val="0"/>
              </a:spcAft>
              <a:buNone/>
            </a:pPr>
            <a:r>
              <a:rPr lang="en-ZA" altLang="en-US" sz="2701" dirty="0">
                <a:solidFill>
                  <a:srgbClr val="333399"/>
                </a:solidFill>
                <a:latin typeface="Baskerville Old Face" panose="02020602080505020303" pitchFamily="18" charset="0"/>
              </a:rPr>
              <a:t>Taxonomy level align with teaching methodology and assessment </a:t>
            </a:r>
          </a:p>
        </p:txBody>
      </p:sp>
      <p:pic>
        <p:nvPicPr>
          <p:cNvPr id="21" name="Picture 2" descr="Everything You Need to Know about Bloom's Taxonomy in 2 Minutes | London's  Specialist Tuition Centre | Phi Tuition">
            <a:extLst>
              <a:ext uri="{FF2B5EF4-FFF2-40B4-BE49-F238E27FC236}">
                <a16:creationId xmlns:a16="http://schemas.microsoft.com/office/drawing/2014/main" id="{84769AB5-FD77-4315-988F-18CCBC0628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5117" y="1545124"/>
            <a:ext cx="5241410" cy="5012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1">
            <a:extLst>
              <a:ext uri="{FF2B5EF4-FFF2-40B4-BE49-F238E27FC236}">
                <a16:creationId xmlns:a16="http://schemas.microsoft.com/office/drawing/2014/main" id="{CF4CF873-E42B-4CA4-8C85-914CA39D77D5}"/>
              </a:ext>
            </a:extLst>
          </p:cNvPr>
          <p:cNvSpPr>
            <a:spLocks noChangeArrowheads="1"/>
          </p:cNvSpPr>
          <p:nvPr/>
        </p:nvSpPr>
        <p:spPr bwMode="auto">
          <a:xfrm>
            <a:off x="3958891" y="2391296"/>
            <a:ext cx="2787224" cy="424860"/>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defTabSz="823326" eaLnBrk="0" fontAlgn="base" hangingPunct="0">
              <a:spcBef>
                <a:spcPct val="0"/>
              </a:spcBef>
              <a:spcAft>
                <a:spcPct val="0"/>
              </a:spcAft>
            </a:pPr>
            <a:r>
              <a:rPr lang="en-ZA" altLang="en-US" sz="2161" dirty="0">
                <a:solidFill>
                  <a:srgbClr val="000000"/>
                </a:solidFill>
              </a:rPr>
              <a:t>Traditional Model </a:t>
            </a:r>
          </a:p>
        </p:txBody>
      </p:sp>
      <p:sp>
        <p:nvSpPr>
          <p:cNvPr id="23" name="Rectangle 6">
            <a:extLst>
              <a:ext uri="{FF2B5EF4-FFF2-40B4-BE49-F238E27FC236}">
                <a16:creationId xmlns:a16="http://schemas.microsoft.com/office/drawing/2014/main" id="{00D5F726-A2A7-433E-BFA3-2C4AA6AF4928}"/>
              </a:ext>
            </a:extLst>
          </p:cNvPr>
          <p:cNvSpPr>
            <a:spLocks noChangeArrowheads="1"/>
          </p:cNvSpPr>
          <p:nvPr/>
        </p:nvSpPr>
        <p:spPr bwMode="auto">
          <a:xfrm>
            <a:off x="4410086" y="4020233"/>
            <a:ext cx="3371827" cy="424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defTabSz="823326" eaLnBrk="0" fontAlgn="base" hangingPunct="0">
              <a:spcBef>
                <a:spcPct val="0"/>
              </a:spcBef>
              <a:spcAft>
                <a:spcPct val="0"/>
              </a:spcAft>
            </a:pPr>
            <a:r>
              <a:rPr lang="en-ZA" altLang="en-US" sz="2161" dirty="0">
                <a:solidFill>
                  <a:srgbClr val="000000"/>
                </a:solidFill>
              </a:rPr>
              <a:t>Outside class</a:t>
            </a:r>
          </a:p>
        </p:txBody>
      </p:sp>
      <p:sp>
        <p:nvSpPr>
          <p:cNvPr id="24" name="Rectangle 7">
            <a:extLst>
              <a:ext uri="{FF2B5EF4-FFF2-40B4-BE49-F238E27FC236}">
                <a16:creationId xmlns:a16="http://schemas.microsoft.com/office/drawing/2014/main" id="{95540C1B-CA7A-4659-9461-1FCDAC3E3DB5}"/>
              </a:ext>
            </a:extLst>
          </p:cNvPr>
          <p:cNvSpPr>
            <a:spLocks noChangeArrowheads="1"/>
          </p:cNvSpPr>
          <p:nvPr/>
        </p:nvSpPr>
        <p:spPr bwMode="auto">
          <a:xfrm>
            <a:off x="9145985" y="4059342"/>
            <a:ext cx="3370397" cy="424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defTabSz="823326" eaLnBrk="0" fontAlgn="base" hangingPunct="0">
              <a:spcBef>
                <a:spcPct val="0"/>
              </a:spcBef>
              <a:spcAft>
                <a:spcPct val="0"/>
              </a:spcAft>
            </a:pPr>
            <a:r>
              <a:rPr lang="en-ZA" altLang="en-US" sz="2161" dirty="0">
                <a:solidFill>
                  <a:srgbClr val="000000"/>
                </a:solidFill>
              </a:rPr>
              <a:t>In class</a:t>
            </a:r>
          </a:p>
        </p:txBody>
      </p:sp>
      <p:sp>
        <p:nvSpPr>
          <p:cNvPr id="25" name="Rectangle 8">
            <a:extLst>
              <a:ext uri="{FF2B5EF4-FFF2-40B4-BE49-F238E27FC236}">
                <a16:creationId xmlns:a16="http://schemas.microsoft.com/office/drawing/2014/main" id="{556FCF79-2CD0-4341-A6E5-1C3F8FDECB2D}"/>
              </a:ext>
            </a:extLst>
          </p:cNvPr>
          <p:cNvSpPr>
            <a:spLocks noChangeArrowheads="1"/>
          </p:cNvSpPr>
          <p:nvPr/>
        </p:nvSpPr>
        <p:spPr bwMode="auto">
          <a:xfrm>
            <a:off x="8434171" y="2391296"/>
            <a:ext cx="2008231" cy="424860"/>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defTabSz="823326" eaLnBrk="0" fontAlgn="base" hangingPunct="0">
              <a:spcBef>
                <a:spcPct val="0"/>
              </a:spcBef>
              <a:spcAft>
                <a:spcPct val="0"/>
              </a:spcAft>
            </a:pPr>
            <a:r>
              <a:rPr lang="en-ZA" altLang="en-US" sz="2161" dirty="0">
                <a:solidFill>
                  <a:srgbClr val="000000"/>
                </a:solidFill>
              </a:rPr>
              <a:t>Flip Model </a:t>
            </a:r>
          </a:p>
        </p:txBody>
      </p:sp>
      <p:sp>
        <p:nvSpPr>
          <p:cNvPr id="26" name="Rectangle 10">
            <a:extLst>
              <a:ext uri="{FF2B5EF4-FFF2-40B4-BE49-F238E27FC236}">
                <a16:creationId xmlns:a16="http://schemas.microsoft.com/office/drawing/2014/main" id="{183BC7E5-71C2-4A1A-9F0E-8107C51B5B40}"/>
              </a:ext>
            </a:extLst>
          </p:cNvPr>
          <p:cNvSpPr>
            <a:spLocks noChangeArrowheads="1"/>
          </p:cNvSpPr>
          <p:nvPr/>
        </p:nvSpPr>
        <p:spPr bwMode="auto">
          <a:xfrm>
            <a:off x="4086816" y="5834290"/>
            <a:ext cx="3371827" cy="424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defTabSz="823326" eaLnBrk="0" fontAlgn="base" hangingPunct="0">
              <a:spcBef>
                <a:spcPct val="0"/>
              </a:spcBef>
              <a:spcAft>
                <a:spcPct val="0"/>
              </a:spcAft>
            </a:pPr>
            <a:r>
              <a:rPr lang="en-ZA" altLang="en-US" sz="2161" dirty="0">
                <a:solidFill>
                  <a:srgbClr val="000000"/>
                </a:solidFill>
              </a:rPr>
              <a:t>In class</a:t>
            </a:r>
          </a:p>
        </p:txBody>
      </p:sp>
      <p:sp>
        <p:nvSpPr>
          <p:cNvPr id="27" name="Rectangle 11">
            <a:extLst>
              <a:ext uri="{FF2B5EF4-FFF2-40B4-BE49-F238E27FC236}">
                <a16:creationId xmlns:a16="http://schemas.microsoft.com/office/drawing/2014/main" id="{D5711884-4E1A-425B-8802-53E67EC8CEF1}"/>
              </a:ext>
            </a:extLst>
          </p:cNvPr>
          <p:cNvSpPr>
            <a:spLocks noChangeArrowheads="1"/>
          </p:cNvSpPr>
          <p:nvPr/>
        </p:nvSpPr>
        <p:spPr bwMode="auto">
          <a:xfrm>
            <a:off x="9827784" y="5448666"/>
            <a:ext cx="1264970" cy="75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defTabSz="823326" eaLnBrk="0" fontAlgn="base" hangingPunct="0">
              <a:spcBef>
                <a:spcPct val="0"/>
              </a:spcBef>
              <a:spcAft>
                <a:spcPct val="0"/>
              </a:spcAft>
            </a:pPr>
            <a:r>
              <a:rPr lang="en-ZA" altLang="en-US" sz="2161" dirty="0">
                <a:solidFill>
                  <a:srgbClr val="000000"/>
                </a:solidFill>
              </a:rPr>
              <a:t>Outside </a:t>
            </a:r>
          </a:p>
          <a:p>
            <a:pPr defTabSz="823326" eaLnBrk="0" fontAlgn="base" hangingPunct="0">
              <a:spcBef>
                <a:spcPct val="0"/>
              </a:spcBef>
              <a:spcAft>
                <a:spcPct val="0"/>
              </a:spcAft>
            </a:pPr>
            <a:r>
              <a:rPr lang="en-ZA" altLang="en-US" sz="2161" dirty="0">
                <a:solidFill>
                  <a:srgbClr val="000000"/>
                </a:solidFill>
              </a:rPr>
              <a:t> class</a:t>
            </a:r>
          </a:p>
        </p:txBody>
      </p:sp>
      <p:sp>
        <p:nvSpPr>
          <p:cNvPr id="28" name="Rectangle 8">
            <a:extLst>
              <a:ext uri="{FF2B5EF4-FFF2-40B4-BE49-F238E27FC236}">
                <a16:creationId xmlns:a16="http://schemas.microsoft.com/office/drawing/2014/main" id="{56BCD8C6-AB17-4A71-A926-2B668D487961}"/>
              </a:ext>
            </a:extLst>
          </p:cNvPr>
          <p:cNvSpPr>
            <a:spLocks noChangeArrowheads="1"/>
          </p:cNvSpPr>
          <p:nvPr/>
        </p:nvSpPr>
        <p:spPr bwMode="auto">
          <a:xfrm rot="20090703">
            <a:off x="9354670" y="1477772"/>
            <a:ext cx="1982503" cy="424860"/>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defTabSz="823326" eaLnBrk="0" fontAlgn="base" hangingPunct="0">
              <a:spcBef>
                <a:spcPct val="0"/>
              </a:spcBef>
              <a:spcAft>
                <a:spcPct val="0"/>
              </a:spcAft>
            </a:pPr>
            <a:r>
              <a:rPr lang="en-ZA" altLang="en-US" sz="2161" dirty="0">
                <a:solidFill>
                  <a:srgbClr val="000000"/>
                </a:solidFill>
              </a:rPr>
              <a:t>Jigsaw Model </a:t>
            </a:r>
          </a:p>
        </p:txBody>
      </p:sp>
      <p:sp>
        <p:nvSpPr>
          <p:cNvPr id="29" name="Rectangle 8">
            <a:extLst>
              <a:ext uri="{FF2B5EF4-FFF2-40B4-BE49-F238E27FC236}">
                <a16:creationId xmlns:a16="http://schemas.microsoft.com/office/drawing/2014/main" id="{FCC65573-DFBB-46FF-BAAF-CDC271FED76C}"/>
              </a:ext>
            </a:extLst>
          </p:cNvPr>
          <p:cNvSpPr>
            <a:spLocks noChangeArrowheads="1"/>
          </p:cNvSpPr>
          <p:nvPr/>
        </p:nvSpPr>
        <p:spPr bwMode="auto">
          <a:xfrm rot="1111960">
            <a:off x="8861546" y="3273030"/>
            <a:ext cx="2319827" cy="424860"/>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defTabSz="823326" eaLnBrk="0" fontAlgn="base" hangingPunct="0">
              <a:spcBef>
                <a:spcPct val="0"/>
              </a:spcBef>
              <a:spcAft>
                <a:spcPct val="0"/>
              </a:spcAft>
            </a:pPr>
            <a:r>
              <a:rPr lang="en-ZA" altLang="en-US" sz="2161" dirty="0">
                <a:solidFill>
                  <a:srgbClr val="000000"/>
                </a:solidFill>
              </a:rPr>
              <a:t>Think-Pair-Share</a:t>
            </a:r>
          </a:p>
        </p:txBody>
      </p:sp>
      <p:sp>
        <p:nvSpPr>
          <p:cNvPr id="30" name="Rectangle 8">
            <a:extLst>
              <a:ext uri="{FF2B5EF4-FFF2-40B4-BE49-F238E27FC236}">
                <a16:creationId xmlns:a16="http://schemas.microsoft.com/office/drawing/2014/main" id="{36DF0D2D-9EE9-439D-990E-9FB47D79A269}"/>
              </a:ext>
            </a:extLst>
          </p:cNvPr>
          <p:cNvSpPr>
            <a:spLocks noChangeArrowheads="1"/>
          </p:cNvSpPr>
          <p:nvPr/>
        </p:nvSpPr>
        <p:spPr bwMode="auto">
          <a:xfrm rot="5400000">
            <a:off x="8371994" y="3207995"/>
            <a:ext cx="6500664" cy="424860"/>
          </a:xfrm>
          <a:prstGeom prst="rect">
            <a:avLst/>
          </a:prstGeom>
          <a:solidFill>
            <a:srgbClr val="C4E59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defTabSz="823326" eaLnBrk="0" fontAlgn="base" hangingPunct="0">
              <a:spcBef>
                <a:spcPct val="0"/>
              </a:spcBef>
              <a:spcAft>
                <a:spcPct val="0"/>
              </a:spcAft>
            </a:pPr>
            <a:r>
              <a:rPr lang="en-ZA" altLang="en-US" sz="2161" dirty="0" err="1">
                <a:solidFill>
                  <a:srgbClr val="000000"/>
                </a:solidFill>
              </a:rPr>
              <a:t>Mentimeter</a:t>
            </a:r>
            <a:r>
              <a:rPr lang="en-ZA" altLang="en-US" sz="2161" dirty="0">
                <a:solidFill>
                  <a:srgbClr val="000000"/>
                </a:solidFill>
              </a:rPr>
              <a:t>: Muddiest Point monitoring technique</a:t>
            </a:r>
          </a:p>
        </p:txBody>
      </p:sp>
      <p:cxnSp>
        <p:nvCxnSpPr>
          <p:cNvPr id="31" name="Straight Arrow Connector 2">
            <a:extLst>
              <a:ext uri="{FF2B5EF4-FFF2-40B4-BE49-F238E27FC236}">
                <a16:creationId xmlns:a16="http://schemas.microsoft.com/office/drawing/2014/main" id="{0E9D569F-F245-4B57-89FA-4825DE47A0FB}"/>
              </a:ext>
            </a:extLst>
          </p:cNvPr>
          <p:cNvCxnSpPr>
            <a:cxnSpLocks noChangeShapeType="1"/>
          </p:cNvCxnSpPr>
          <p:nvPr/>
        </p:nvCxnSpPr>
        <p:spPr bwMode="auto">
          <a:xfrm flipH="1">
            <a:off x="5747001" y="2299818"/>
            <a:ext cx="1582286" cy="2870126"/>
          </a:xfrm>
          <a:prstGeom prst="straightConnector1">
            <a:avLst/>
          </a:prstGeom>
          <a:noFill/>
          <a:ln w="9525" algn="ctr">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Straight Arrow Connector 4">
            <a:extLst>
              <a:ext uri="{FF2B5EF4-FFF2-40B4-BE49-F238E27FC236}">
                <a16:creationId xmlns:a16="http://schemas.microsoft.com/office/drawing/2014/main" id="{0E8C7D05-BB79-469F-99F7-CFA847BA5450}"/>
              </a:ext>
            </a:extLst>
          </p:cNvPr>
          <p:cNvCxnSpPr>
            <a:cxnSpLocks noChangeShapeType="1"/>
          </p:cNvCxnSpPr>
          <p:nvPr/>
        </p:nvCxnSpPr>
        <p:spPr bwMode="auto">
          <a:xfrm flipH="1">
            <a:off x="5146676" y="5448666"/>
            <a:ext cx="367342" cy="623195"/>
          </a:xfrm>
          <a:prstGeom prst="straightConnector1">
            <a:avLst/>
          </a:prstGeom>
          <a:noFill/>
          <a:ln w="9525" algn="ctr">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Straight Arrow Connector 6">
            <a:extLst>
              <a:ext uri="{FF2B5EF4-FFF2-40B4-BE49-F238E27FC236}">
                <a16:creationId xmlns:a16="http://schemas.microsoft.com/office/drawing/2014/main" id="{5ADD547A-A6B2-421C-9016-E471F217DB25}"/>
              </a:ext>
            </a:extLst>
          </p:cNvPr>
          <p:cNvCxnSpPr>
            <a:cxnSpLocks noChangeShapeType="1"/>
          </p:cNvCxnSpPr>
          <p:nvPr/>
        </p:nvCxnSpPr>
        <p:spPr bwMode="auto">
          <a:xfrm>
            <a:off x="7719498" y="2299818"/>
            <a:ext cx="1640889" cy="2880131"/>
          </a:xfrm>
          <a:prstGeom prst="straightConnector1">
            <a:avLst/>
          </a:prstGeom>
          <a:noFill/>
          <a:ln w="9525" algn="ctr">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Straight Arrow Connector 8">
            <a:extLst>
              <a:ext uri="{FF2B5EF4-FFF2-40B4-BE49-F238E27FC236}">
                <a16:creationId xmlns:a16="http://schemas.microsoft.com/office/drawing/2014/main" id="{BFDB0488-A0F9-4C2B-9A61-5C3F0386C420}"/>
              </a:ext>
            </a:extLst>
          </p:cNvPr>
          <p:cNvCxnSpPr>
            <a:cxnSpLocks noChangeShapeType="1"/>
          </p:cNvCxnSpPr>
          <p:nvPr/>
        </p:nvCxnSpPr>
        <p:spPr bwMode="auto">
          <a:xfrm>
            <a:off x="9617669" y="5448666"/>
            <a:ext cx="367342" cy="747548"/>
          </a:xfrm>
          <a:prstGeom prst="straightConnector1">
            <a:avLst/>
          </a:prstGeom>
          <a:noFill/>
          <a:ln w="9525" algn="ctr">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5" name="Rectangle 15">
            <a:extLst>
              <a:ext uri="{FF2B5EF4-FFF2-40B4-BE49-F238E27FC236}">
                <a16:creationId xmlns:a16="http://schemas.microsoft.com/office/drawing/2014/main" id="{936F7B9A-1024-4A19-A6A5-4BB649AC099E}"/>
              </a:ext>
            </a:extLst>
          </p:cNvPr>
          <p:cNvSpPr>
            <a:spLocks noChangeArrowheads="1"/>
          </p:cNvSpPr>
          <p:nvPr/>
        </p:nvSpPr>
        <p:spPr bwMode="auto">
          <a:xfrm>
            <a:off x="7901025" y="1049140"/>
            <a:ext cx="1718740" cy="424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defTabSz="823326" fontAlgn="base">
              <a:spcBef>
                <a:spcPct val="0"/>
              </a:spcBef>
              <a:spcAft>
                <a:spcPct val="0"/>
              </a:spcAft>
            </a:pPr>
            <a:r>
              <a:rPr lang="en-ZA" altLang="en-US" sz="2161" b="1" dirty="0">
                <a:solidFill>
                  <a:srgbClr val="00B050"/>
                </a:solidFill>
                <a:latin typeface="Baskerville Old Face" panose="02020602080505020303" pitchFamily="18" charset="0"/>
              </a:rPr>
              <a:t>T&amp;L activities</a:t>
            </a:r>
          </a:p>
        </p:txBody>
      </p:sp>
      <p:sp>
        <p:nvSpPr>
          <p:cNvPr id="43" name="Rectangle 42">
            <a:extLst>
              <a:ext uri="{FF2B5EF4-FFF2-40B4-BE49-F238E27FC236}">
                <a16:creationId xmlns:a16="http://schemas.microsoft.com/office/drawing/2014/main" id="{066557F1-7F6D-4552-B235-BDDCBB7ED9FF}"/>
              </a:ext>
            </a:extLst>
          </p:cNvPr>
          <p:cNvSpPr/>
          <p:nvPr/>
        </p:nvSpPr>
        <p:spPr>
          <a:xfrm rot="5400000">
            <a:off x="9664422" y="4759572"/>
            <a:ext cx="3385735" cy="276999"/>
          </a:xfrm>
          <a:prstGeom prst="rect">
            <a:avLst/>
          </a:prstGeom>
        </p:spPr>
        <p:txBody>
          <a:bodyPr wrap="none">
            <a:spAutoFit/>
          </a:bodyPr>
          <a:lstStyle/>
          <a:p>
            <a:r>
              <a:rPr lang="en-ZA" sz="1200" dirty="0"/>
              <a:t>To monitor all students participate and understand</a:t>
            </a:r>
          </a:p>
        </p:txBody>
      </p:sp>
    </p:spTree>
    <p:extLst>
      <p:ext uri="{BB962C8B-B14F-4D97-AF65-F5344CB8AC3E}">
        <p14:creationId xmlns:p14="http://schemas.microsoft.com/office/powerpoint/2010/main" val="29566271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ADD3C-C442-4E8B-AB60-DAF1FCFEB7AB}"/>
              </a:ext>
            </a:extLst>
          </p:cNvPr>
          <p:cNvSpPr>
            <a:spLocks noGrp="1"/>
          </p:cNvSpPr>
          <p:nvPr>
            <p:ph type="title"/>
          </p:nvPr>
        </p:nvSpPr>
        <p:spPr/>
        <p:txBody>
          <a:bodyPr/>
          <a:lstStyle/>
          <a:p>
            <a:r>
              <a:rPr lang="en-ZA" dirty="0"/>
              <a:t>Conclusion</a:t>
            </a:r>
          </a:p>
        </p:txBody>
      </p:sp>
      <p:sp>
        <p:nvSpPr>
          <p:cNvPr id="3" name="Text Placeholder 2">
            <a:extLst>
              <a:ext uri="{FF2B5EF4-FFF2-40B4-BE49-F238E27FC236}">
                <a16:creationId xmlns:a16="http://schemas.microsoft.com/office/drawing/2014/main" id="{B2C11433-A493-43EC-B40B-95D2BD77708B}"/>
              </a:ext>
            </a:extLst>
          </p:cNvPr>
          <p:cNvSpPr>
            <a:spLocks noGrp="1"/>
          </p:cNvSpPr>
          <p:nvPr>
            <p:ph type="body" idx="1"/>
          </p:nvPr>
        </p:nvSpPr>
        <p:spPr/>
        <p:txBody>
          <a:bodyPr/>
          <a:lstStyle/>
          <a:p>
            <a:r>
              <a:rPr lang="en-ZA" dirty="0"/>
              <a:t>Recommendations for nursing education institutions</a:t>
            </a:r>
          </a:p>
        </p:txBody>
      </p:sp>
      <p:sp>
        <p:nvSpPr>
          <p:cNvPr id="4" name="Content Placeholder 3">
            <a:extLst>
              <a:ext uri="{FF2B5EF4-FFF2-40B4-BE49-F238E27FC236}">
                <a16:creationId xmlns:a16="http://schemas.microsoft.com/office/drawing/2014/main" id="{76F94FB7-BA08-4484-B4B3-1972EF0E47D3}"/>
              </a:ext>
            </a:extLst>
          </p:cNvPr>
          <p:cNvSpPr>
            <a:spLocks noGrp="1"/>
          </p:cNvSpPr>
          <p:nvPr>
            <p:ph sz="half" idx="2"/>
          </p:nvPr>
        </p:nvSpPr>
        <p:spPr>
          <a:xfrm>
            <a:off x="3619893" y="1930936"/>
            <a:ext cx="3940403" cy="4927064"/>
          </a:xfrm>
        </p:spPr>
        <p:txBody>
          <a:bodyPr>
            <a:normAutofit fontScale="92500" lnSpcReduction="20000"/>
          </a:bodyPr>
          <a:lstStyle/>
          <a:p>
            <a:r>
              <a:rPr lang="en-ZA" dirty="0"/>
              <a:t>The review can be used in higher education for institutional assessment policy development, educational practice and education research. It has the potential to contribute to the development of specific guidelines for designing quality assessments as well as support for higher education educators.  </a:t>
            </a:r>
          </a:p>
          <a:p>
            <a:r>
              <a:rPr lang="en-ZA" dirty="0"/>
              <a:t>HEIs rely on assessment for student throughput and promotion purposes. To ensure quality student output and meet the global demand for quality professional nurses, educators must therefore use well-designed assessments. The review's findings suggest that HEIs can benefit from a quality assessment design by ensuring constructive assessment alignment and improving assessment design.</a:t>
            </a:r>
          </a:p>
          <a:p>
            <a:endParaRPr lang="en-ZA" dirty="0"/>
          </a:p>
        </p:txBody>
      </p:sp>
      <p:sp>
        <p:nvSpPr>
          <p:cNvPr id="5" name="Text Placeholder 4">
            <a:extLst>
              <a:ext uri="{FF2B5EF4-FFF2-40B4-BE49-F238E27FC236}">
                <a16:creationId xmlns:a16="http://schemas.microsoft.com/office/drawing/2014/main" id="{CC988666-9A28-40A1-B0C0-46A1A0B197CC}"/>
              </a:ext>
            </a:extLst>
          </p:cNvPr>
          <p:cNvSpPr>
            <a:spLocks noGrp="1"/>
          </p:cNvSpPr>
          <p:nvPr>
            <p:ph type="body" sz="quarter" idx="3"/>
          </p:nvPr>
        </p:nvSpPr>
        <p:spPr/>
        <p:txBody>
          <a:bodyPr/>
          <a:lstStyle/>
          <a:p>
            <a:r>
              <a:rPr lang="en-ZA" dirty="0"/>
              <a:t>Recommendation for future research</a:t>
            </a:r>
          </a:p>
        </p:txBody>
      </p:sp>
      <p:sp>
        <p:nvSpPr>
          <p:cNvPr id="6" name="Content Placeholder 5">
            <a:extLst>
              <a:ext uri="{FF2B5EF4-FFF2-40B4-BE49-F238E27FC236}">
                <a16:creationId xmlns:a16="http://schemas.microsoft.com/office/drawing/2014/main" id="{6A30245D-A934-455D-8BA9-3890DFE65517}"/>
              </a:ext>
            </a:extLst>
          </p:cNvPr>
          <p:cNvSpPr>
            <a:spLocks noGrp="1"/>
          </p:cNvSpPr>
          <p:nvPr>
            <p:ph sz="quarter" idx="4"/>
          </p:nvPr>
        </p:nvSpPr>
        <p:spPr/>
        <p:txBody>
          <a:bodyPr>
            <a:normAutofit fontScale="92500" lnSpcReduction="20000"/>
          </a:bodyPr>
          <a:lstStyle/>
          <a:p>
            <a:r>
              <a:rPr lang="en-ZA" dirty="0"/>
              <a:t>All HEI are encouraged to relook their current assessment practices. </a:t>
            </a:r>
          </a:p>
          <a:p>
            <a:r>
              <a:rPr lang="en-ZA" dirty="0"/>
              <a:t>The review concludes that learning and teaching must be in a constant state of reflection and change if higher education is to remain relevant to the benefit of the public. </a:t>
            </a:r>
          </a:p>
        </p:txBody>
      </p:sp>
      <p:graphicFrame>
        <p:nvGraphicFramePr>
          <p:cNvPr id="8" name="Table 7">
            <a:extLst>
              <a:ext uri="{FF2B5EF4-FFF2-40B4-BE49-F238E27FC236}">
                <a16:creationId xmlns:a16="http://schemas.microsoft.com/office/drawing/2014/main" id="{7F89DE95-33B7-439B-966D-38438F732B08}"/>
              </a:ext>
            </a:extLst>
          </p:cNvPr>
          <p:cNvGraphicFramePr>
            <a:graphicFrameLocks noGrp="1"/>
          </p:cNvGraphicFramePr>
          <p:nvPr>
            <p:extLst>
              <p:ext uri="{D42A27DB-BD31-4B8C-83A1-F6EECF244321}">
                <p14:modId xmlns:p14="http://schemas.microsoft.com/office/powerpoint/2010/main" val="1815078675"/>
              </p:ext>
            </p:extLst>
          </p:nvPr>
        </p:nvGraphicFramePr>
        <p:xfrm>
          <a:off x="-1" y="191716"/>
          <a:ext cx="3433666" cy="640080"/>
        </p:xfrm>
        <a:graphic>
          <a:graphicData uri="http://schemas.openxmlformats.org/drawingml/2006/table">
            <a:tbl>
              <a:tblPr firstRow="1" bandRow="1">
                <a:tableStyleId>{5C22544A-7EE6-4342-B048-85BDC9FD1C3A}</a:tableStyleId>
              </a:tblPr>
              <a:tblGrid>
                <a:gridCol w="3433666">
                  <a:extLst>
                    <a:ext uri="{9D8B030D-6E8A-4147-A177-3AD203B41FA5}">
                      <a16:colId xmlns:a16="http://schemas.microsoft.com/office/drawing/2014/main" val="1789334260"/>
                    </a:ext>
                  </a:extLst>
                </a:gridCol>
              </a:tblGrid>
              <a:tr h="5080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Limitations of the Study </a:t>
                      </a:r>
                    </a:p>
                    <a:p>
                      <a:endParaRPr lang="en-ZA" dirty="0"/>
                    </a:p>
                  </a:txBody>
                  <a:tcPr/>
                </a:tc>
                <a:extLst>
                  <a:ext uri="{0D108BD9-81ED-4DB2-BD59-A6C34878D82A}">
                    <a16:rowId xmlns:a16="http://schemas.microsoft.com/office/drawing/2014/main" val="3399977711"/>
                  </a:ext>
                </a:extLst>
              </a:tr>
            </a:tbl>
          </a:graphicData>
        </a:graphic>
      </p:graphicFrame>
    </p:spTree>
    <p:extLst>
      <p:ext uri="{BB962C8B-B14F-4D97-AF65-F5344CB8AC3E}">
        <p14:creationId xmlns:p14="http://schemas.microsoft.com/office/powerpoint/2010/main" val="2761644715"/>
      </p:ext>
    </p:extLst>
  </p:cSld>
  <p:clrMapOvr>
    <a:masterClrMapping/>
  </p:clrMapOvr>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TM03457475[[fn=Frame]]</Template>
  <TotalTime>25824</TotalTime>
  <Words>1225</Words>
  <Application>Microsoft Office PowerPoint</Application>
  <PresentationFormat>Widescreen</PresentationFormat>
  <Paragraphs>101</Paragraphs>
  <Slides>10</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vt:i4>
      </vt:variant>
    </vt:vector>
  </HeadingPairs>
  <TitlesOfParts>
    <vt:vector size="19" baseType="lpstr">
      <vt:lpstr>MS PGothic</vt:lpstr>
      <vt:lpstr>Arial</vt:lpstr>
      <vt:lpstr>Baskerville Old Face</vt:lpstr>
      <vt:lpstr>Calibri</vt:lpstr>
      <vt:lpstr>Corbel</vt:lpstr>
      <vt:lpstr>Symbol</vt:lpstr>
      <vt:lpstr>Times New Roman</vt:lpstr>
      <vt:lpstr>Wingdings 2</vt:lpstr>
      <vt:lpstr>Frame</vt:lpstr>
      <vt:lpstr>Title: Theoretical assessment design: Best practices in pre-registration nursing education. </vt:lpstr>
      <vt:lpstr>Introduction </vt:lpstr>
      <vt:lpstr>Background/ Literature Review </vt:lpstr>
      <vt:lpstr>Frameworks</vt:lpstr>
      <vt:lpstr>Methodology </vt:lpstr>
      <vt:lpstr>Study selection process, data extraction and synthesis</vt:lpstr>
      <vt:lpstr>Findings and discussion</vt:lpstr>
      <vt:lpstr>Applying the frameworks</vt:lpstr>
      <vt:lpstr>Conclusion</vt:lpstr>
      <vt:lpstr>References/ Bibliography: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Designing theoretical assessments at nursing Higher Education Institutions: A scoping review</dc:title>
  <dc:creator>Administrator</dc:creator>
  <cp:lastModifiedBy>Administrator</cp:lastModifiedBy>
  <cp:revision>77</cp:revision>
  <dcterms:created xsi:type="dcterms:W3CDTF">2021-05-31T08:48:40Z</dcterms:created>
  <dcterms:modified xsi:type="dcterms:W3CDTF">2021-07-05T06:08:58Z</dcterms:modified>
</cp:coreProperties>
</file>